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3" r:id="rId1"/>
  </p:sldMasterIdLst>
  <p:notesMasterIdLst>
    <p:notesMasterId r:id="rId35"/>
  </p:notesMasterIdLst>
  <p:sldIdLst>
    <p:sldId id="256" r:id="rId2"/>
    <p:sldId id="275" r:id="rId3"/>
    <p:sldId id="276" r:id="rId4"/>
    <p:sldId id="392" r:id="rId5"/>
    <p:sldId id="277" r:id="rId6"/>
    <p:sldId id="393" r:id="rId7"/>
    <p:sldId id="281" r:id="rId8"/>
    <p:sldId id="395" r:id="rId9"/>
    <p:sldId id="396" r:id="rId10"/>
    <p:sldId id="380" r:id="rId11"/>
    <p:sldId id="397" r:id="rId12"/>
    <p:sldId id="379" r:id="rId13"/>
    <p:sldId id="282" r:id="rId14"/>
    <p:sldId id="399" r:id="rId15"/>
    <p:sldId id="400" r:id="rId16"/>
    <p:sldId id="398" r:id="rId17"/>
    <p:sldId id="381" r:id="rId18"/>
    <p:sldId id="283" r:id="rId19"/>
    <p:sldId id="284" r:id="rId20"/>
    <p:sldId id="383" r:id="rId21"/>
    <p:sldId id="285" r:id="rId22"/>
    <p:sldId id="384" r:id="rId23"/>
    <p:sldId id="286" r:id="rId24"/>
    <p:sldId id="402" r:id="rId25"/>
    <p:sldId id="401" r:id="rId26"/>
    <p:sldId id="403" r:id="rId27"/>
    <p:sldId id="287" r:id="rId28"/>
    <p:sldId id="404" r:id="rId29"/>
    <p:sldId id="387" r:id="rId30"/>
    <p:sldId id="388" r:id="rId31"/>
    <p:sldId id="389" r:id="rId32"/>
    <p:sldId id="390" r:id="rId33"/>
    <p:sldId id="391"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FFFFF"/>
    <a:srgbClr val="008000"/>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64" autoAdjust="0"/>
    <p:restoredTop sz="83025" autoAdjust="0"/>
  </p:normalViewPr>
  <p:slideViewPr>
    <p:cSldViewPr>
      <p:cViewPr varScale="1">
        <p:scale>
          <a:sx n="62" d="100"/>
          <a:sy n="62" d="100"/>
        </p:scale>
        <p:origin x="1590"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1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67EA41F-F937-4695-ABB5-3DD9FC03DBB8}" type="datetimeFigureOut">
              <a:rPr lang="en-US"/>
              <a:pPr>
                <a:defRPr/>
              </a:pPr>
              <a:t>9/20/2016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9806739-C791-46CE-93F0-517719BD1947}" type="slidenum">
              <a:rPr lang="en-US"/>
              <a:pPr>
                <a:defRPr/>
              </a:pPr>
              <a:t>‹#›</a:t>
            </a:fld>
            <a:endParaRPr lang="en-US"/>
          </a:p>
        </p:txBody>
      </p:sp>
    </p:spTree>
    <p:extLst>
      <p:ext uri="{BB962C8B-B14F-4D97-AF65-F5344CB8AC3E}">
        <p14:creationId xmlns:p14="http://schemas.microsoft.com/office/powerpoint/2010/main" val="31194523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Write a PHP program if the date is Friday then print “Have a nice weekend!” on the screen.</a:t>
            </a:r>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5297A0D-E348-4A07-B38D-35090706EC6B}" type="slidenum">
              <a:rPr lang="en-US" smtClean="0"/>
              <a:pPr fontAlgn="base">
                <a:spcBef>
                  <a:spcPct val="0"/>
                </a:spcBef>
                <a:spcAft>
                  <a:spcPct val="0"/>
                </a:spcAft>
                <a:defRPr/>
              </a:pPr>
              <a:t>3</a:t>
            </a:fld>
            <a:endParaRPr lang="en-US" smtClean="0"/>
          </a:p>
        </p:txBody>
      </p:sp>
    </p:spTree>
    <p:extLst>
      <p:ext uri="{BB962C8B-B14F-4D97-AF65-F5344CB8AC3E}">
        <p14:creationId xmlns:p14="http://schemas.microsoft.com/office/powerpoint/2010/main" val="3866302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DFD2904D-B528-4255-BEF2-178F97CEE642}" type="slidenum">
              <a:rPr lang="en-US" smtClean="0"/>
              <a:pPr>
                <a:defRPr/>
              </a:pPr>
              <a:t>5</a:t>
            </a:fld>
            <a:endParaRPr lang="en-US"/>
          </a:p>
        </p:txBody>
      </p:sp>
    </p:spTree>
    <p:extLst>
      <p:ext uri="{BB962C8B-B14F-4D97-AF65-F5344CB8AC3E}">
        <p14:creationId xmlns:p14="http://schemas.microsoft.com/office/powerpoint/2010/main" val="3946683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70000" lnSpcReduction="20000"/>
          </a:bodyPr>
          <a:lstStyle/>
          <a:p>
            <a:pPr eaLnBrk="1" hangingPunct="1">
              <a:defRPr/>
            </a:pPr>
            <a:r>
              <a:rPr lang="en-US" dirty="0" smtClean="0"/>
              <a:t>&lt;?</a:t>
            </a:r>
            <a:r>
              <a:rPr lang="en-US" dirty="0" err="1" smtClean="0"/>
              <a:t>php</a:t>
            </a:r>
            <a:endParaRPr lang="en-US" dirty="0" smtClean="0"/>
          </a:p>
          <a:p>
            <a:pPr eaLnBrk="1" hangingPunct="1">
              <a:defRPr/>
            </a:pPr>
            <a:r>
              <a:rPr lang="en-US" dirty="0" smtClean="0"/>
              <a:t>	/* write PHP code for finding the number of days in a month*/</a:t>
            </a:r>
          </a:p>
          <a:p>
            <a:pPr eaLnBrk="1" hangingPunct="1">
              <a:defRPr/>
            </a:pPr>
            <a:r>
              <a:rPr lang="en-US" dirty="0" smtClean="0"/>
              <a:t>	$a= 3;</a:t>
            </a:r>
          </a:p>
          <a:p>
            <a:pPr eaLnBrk="1" hangingPunct="1">
              <a:defRPr/>
            </a:pPr>
            <a:r>
              <a:rPr lang="en-US" dirty="0" smtClean="0"/>
              <a:t>	switch ($a)</a:t>
            </a:r>
          </a:p>
          <a:p>
            <a:pPr eaLnBrk="1" hangingPunct="1">
              <a:defRPr/>
            </a:pPr>
            <a:r>
              <a:rPr lang="en-US" dirty="0" smtClean="0"/>
              <a:t>	{</a:t>
            </a:r>
          </a:p>
          <a:p>
            <a:pPr eaLnBrk="1" hangingPunct="1">
              <a:defRPr/>
            </a:pPr>
            <a:r>
              <a:rPr lang="en-US" dirty="0" smtClean="0"/>
              <a:t>		case 1:</a:t>
            </a:r>
          </a:p>
          <a:p>
            <a:pPr eaLnBrk="1" hangingPunct="1">
              <a:defRPr/>
            </a:pPr>
            <a:r>
              <a:rPr lang="en-US" dirty="0" smtClean="0"/>
              <a:t>		case 3:</a:t>
            </a:r>
          </a:p>
          <a:p>
            <a:pPr eaLnBrk="1" hangingPunct="1">
              <a:defRPr/>
            </a:pPr>
            <a:r>
              <a:rPr lang="en-US" dirty="0" smtClean="0"/>
              <a:t>		case 5:</a:t>
            </a:r>
          </a:p>
          <a:p>
            <a:pPr eaLnBrk="1" hangingPunct="1">
              <a:defRPr/>
            </a:pPr>
            <a:r>
              <a:rPr lang="en-US" dirty="0" smtClean="0"/>
              <a:t>		case 7:</a:t>
            </a:r>
          </a:p>
          <a:p>
            <a:pPr eaLnBrk="1" hangingPunct="1">
              <a:defRPr/>
            </a:pPr>
            <a:r>
              <a:rPr lang="en-US" dirty="0" smtClean="0"/>
              <a:t>		case 8:</a:t>
            </a:r>
          </a:p>
          <a:p>
            <a:pPr eaLnBrk="1" hangingPunct="1">
              <a:defRPr/>
            </a:pPr>
            <a:r>
              <a:rPr lang="en-US" dirty="0" smtClean="0"/>
              <a:t>		case 10:</a:t>
            </a:r>
          </a:p>
          <a:p>
            <a:pPr eaLnBrk="1" hangingPunct="1">
              <a:defRPr/>
            </a:pPr>
            <a:r>
              <a:rPr lang="en-US" dirty="0" smtClean="0"/>
              <a:t>		case 12:</a:t>
            </a:r>
          </a:p>
          <a:p>
            <a:pPr eaLnBrk="1" hangingPunct="1">
              <a:defRPr/>
            </a:pPr>
            <a:r>
              <a:rPr lang="en-US" dirty="0" smtClean="0"/>
              <a:t>			echo "The number of days = 31";</a:t>
            </a:r>
          </a:p>
          <a:p>
            <a:pPr eaLnBrk="1" hangingPunct="1">
              <a:defRPr/>
            </a:pPr>
            <a:r>
              <a:rPr lang="en-US" dirty="0" smtClean="0"/>
              <a:t>			break;</a:t>
            </a:r>
          </a:p>
          <a:p>
            <a:pPr eaLnBrk="1" hangingPunct="1">
              <a:defRPr/>
            </a:pPr>
            <a:r>
              <a:rPr lang="en-US" dirty="0" smtClean="0"/>
              <a:t>		case 2:</a:t>
            </a:r>
          </a:p>
          <a:p>
            <a:pPr eaLnBrk="1" hangingPunct="1">
              <a:defRPr/>
            </a:pPr>
            <a:r>
              <a:rPr lang="en-US" dirty="0" smtClean="0"/>
              <a:t>			echo "The number of days = 28";</a:t>
            </a:r>
          </a:p>
          <a:p>
            <a:pPr eaLnBrk="1" hangingPunct="1">
              <a:defRPr/>
            </a:pPr>
            <a:r>
              <a:rPr lang="en-US" dirty="0" smtClean="0"/>
              <a:t>			break;</a:t>
            </a:r>
          </a:p>
          <a:p>
            <a:pPr eaLnBrk="1" hangingPunct="1">
              <a:defRPr/>
            </a:pPr>
            <a:r>
              <a:rPr lang="en-US" dirty="0" smtClean="0"/>
              <a:t>		case 4:</a:t>
            </a:r>
          </a:p>
          <a:p>
            <a:pPr eaLnBrk="1" hangingPunct="1">
              <a:defRPr/>
            </a:pPr>
            <a:r>
              <a:rPr lang="en-US" dirty="0" smtClean="0"/>
              <a:t>		case 6:</a:t>
            </a:r>
          </a:p>
          <a:p>
            <a:pPr eaLnBrk="1" hangingPunct="1">
              <a:defRPr/>
            </a:pPr>
            <a:r>
              <a:rPr lang="en-US" dirty="0" smtClean="0"/>
              <a:t>		case 9:</a:t>
            </a:r>
          </a:p>
          <a:p>
            <a:pPr eaLnBrk="1" hangingPunct="1">
              <a:defRPr/>
            </a:pPr>
            <a:r>
              <a:rPr lang="en-US" dirty="0" smtClean="0"/>
              <a:t>		case 11:</a:t>
            </a:r>
          </a:p>
          <a:p>
            <a:pPr eaLnBrk="1" hangingPunct="1">
              <a:defRPr/>
            </a:pPr>
            <a:r>
              <a:rPr lang="en-US" dirty="0" smtClean="0"/>
              <a:t>			echo "The number of days = 30";</a:t>
            </a:r>
          </a:p>
          <a:p>
            <a:pPr eaLnBrk="1" hangingPunct="1">
              <a:defRPr/>
            </a:pPr>
            <a:r>
              <a:rPr lang="en-US" dirty="0" smtClean="0"/>
              <a:t>			break;</a:t>
            </a:r>
          </a:p>
          <a:p>
            <a:pPr eaLnBrk="1" hangingPunct="1">
              <a:defRPr/>
            </a:pPr>
            <a:r>
              <a:rPr lang="en-US" dirty="0" smtClean="0"/>
              <a:t>		default:</a:t>
            </a:r>
          </a:p>
          <a:p>
            <a:pPr eaLnBrk="1" hangingPunct="1">
              <a:defRPr/>
            </a:pPr>
            <a:r>
              <a:rPr lang="en-US" dirty="0" smtClean="0"/>
              <a:t>			echo "Error";</a:t>
            </a:r>
          </a:p>
          <a:p>
            <a:pPr eaLnBrk="1" hangingPunct="1">
              <a:defRPr/>
            </a:pPr>
            <a:r>
              <a:rPr lang="en-US" dirty="0" smtClean="0"/>
              <a:t>			break;</a:t>
            </a:r>
          </a:p>
          <a:p>
            <a:pPr eaLnBrk="1" hangingPunct="1">
              <a:defRPr/>
            </a:pPr>
            <a:r>
              <a:rPr lang="en-US" dirty="0" smtClean="0"/>
              <a:t>	}</a:t>
            </a:r>
          </a:p>
          <a:p>
            <a:pPr eaLnBrk="1" hangingPunct="1">
              <a:defRPr/>
            </a:pPr>
            <a:r>
              <a:rPr lang="en-US" dirty="0" smtClean="0"/>
              <a:t>	</a:t>
            </a:r>
          </a:p>
          <a:p>
            <a:pPr eaLnBrk="1" hangingPunct="1">
              <a:defRPr/>
            </a:pPr>
            <a:r>
              <a:rPr lang="en-US" dirty="0" smtClean="0"/>
              <a:t>?&gt;</a:t>
            </a:r>
            <a:endParaRPr lang="en-US" dirty="0"/>
          </a:p>
        </p:txBody>
      </p:sp>
      <p:sp>
        <p:nvSpPr>
          <p:cNvPr id="4" name="Slide Number Placeholder 3"/>
          <p:cNvSpPr>
            <a:spLocks noGrp="1"/>
          </p:cNvSpPr>
          <p:nvPr>
            <p:ph type="sldNum" sz="quarter" idx="5"/>
          </p:nvPr>
        </p:nvSpPr>
        <p:spPr/>
        <p:txBody>
          <a:bodyPr/>
          <a:lstStyle/>
          <a:p>
            <a:pPr>
              <a:defRPr/>
            </a:pPr>
            <a:fld id="{81D201FC-C53B-4678-85DF-BBCC7B5F36CE}" type="slidenum">
              <a:rPr lang="en-US" smtClean="0"/>
              <a:pPr>
                <a:defRPr/>
              </a:pPr>
              <a:t>13</a:t>
            </a:fld>
            <a:endParaRPr lang="en-US"/>
          </a:p>
        </p:txBody>
      </p:sp>
    </p:spTree>
    <p:extLst>
      <p:ext uri="{BB962C8B-B14F-4D97-AF65-F5344CB8AC3E}">
        <p14:creationId xmlns:p14="http://schemas.microsoft.com/office/powerpoint/2010/main" val="4149289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&lt;?php</a:t>
            </a:r>
          </a:p>
          <a:p>
            <a:pPr eaLnBrk="1" hangingPunct="1"/>
            <a:r>
              <a:rPr lang="en-US" smtClean="0"/>
              <a:t>/* write a php code to print 0-9 digits on the screen using while loop. */</a:t>
            </a:r>
          </a:p>
          <a:p>
            <a:pPr eaLnBrk="1" hangingPunct="1"/>
            <a:r>
              <a:rPr lang="en-US" smtClean="0"/>
              <a:t>	$a=0;</a:t>
            </a:r>
          </a:p>
          <a:p>
            <a:pPr eaLnBrk="1" hangingPunct="1"/>
            <a:r>
              <a:rPr lang="en-US" smtClean="0"/>
              <a:t>	while ($a&lt;10)</a:t>
            </a:r>
          </a:p>
          <a:p>
            <a:pPr eaLnBrk="1" hangingPunct="1"/>
            <a:r>
              <a:rPr lang="en-US" smtClean="0"/>
              <a:t>	{</a:t>
            </a:r>
          </a:p>
          <a:p>
            <a:pPr eaLnBrk="1" hangingPunct="1"/>
            <a:r>
              <a:rPr lang="en-US" smtClean="0"/>
              <a:t>		echo $a."&lt;br&gt;";</a:t>
            </a:r>
          </a:p>
          <a:p>
            <a:pPr eaLnBrk="1" hangingPunct="1"/>
            <a:r>
              <a:rPr lang="en-US" smtClean="0"/>
              <a:t>		$a++;</a:t>
            </a:r>
          </a:p>
          <a:p>
            <a:pPr eaLnBrk="1" hangingPunct="1"/>
            <a:r>
              <a:rPr lang="en-US" smtClean="0"/>
              <a:t>	}</a:t>
            </a:r>
          </a:p>
          <a:p>
            <a:pPr eaLnBrk="1" hangingPunct="1"/>
            <a:r>
              <a:rPr lang="en-US" smtClean="0"/>
              <a:t>?&gt;</a:t>
            </a:r>
          </a:p>
          <a:p>
            <a:pPr eaLnBrk="1" hangingPunct="1"/>
            <a:endParaRPr lang="en-US" smtClean="0"/>
          </a:p>
        </p:txBody>
      </p:sp>
      <p:sp>
        <p:nvSpPr>
          <p:cNvPr id="4" name="Slide Number Placeholder 3"/>
          <p:cNvSpPr>
            <a:spLocks noGrp="1"/>
          </p:cNvSpPr>
          <p:nvPr>
            <p:ph type="sldNum" sz="quarter" idx="5"/>
          </p:nvPr>
        </p:nvSpPr>
        <p:spPr/>
        <p:txBody>
          <a:bodyPr/>
          <a:lstStyle/>
          <a:p>
            <a:pPr>
              <a:defRPr/>
            </a:pPr>
            <a:fld id="{4FACABB4-1F20-4DAC-A234-C8A979F52CBF}" type="slidenum">
              <a:rPr lang="en-US" smtClean="0"/>
              <a:pPr>
                <a:defRPr/>
              </a:pPr>
              <a:t>19</a:t>
            </a:fld>
            <a:endParaRPr lang="en-US"/>
          </a:p>
        </p:txBody>
      </p:sp>
    </p:spTree>
    <p:extLst>
      <p:ext uri="{BB962C8B-B14F-4D97-AF65-F5344CB8AC3E}">
        <p14:creationId xmlns:p14="http://schemas.microsoft.com/office/powerpoint/2010/main" val="1186629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&lt;?php</a:t>
            </a:r>
          </a:p>
          <a:p>
            <a:pPr eaLnBrk="1" hangingPunct="1"/>
            <a:r>
              <a:rPr lang="en-US" smtClean="0"/>
              <a:t>	/*display 1-9 digits on the screen using do while loop. */</a:t>
            </a:r>
          </a:p>
          <a:p>
            <a:pPr eaLnBrk="1" hangingPunct="1"/>
            <a:r>
              <a:rPr lang="en-US" smtClean="0"/>
              <a:t>	$int=1;</a:t>
            </a:r>
          </a:p>
          <a:p>
            <a:pPr eaLnBrk="1" hangingPunct="1"/>
            <a:r>
              <a:rPr lang="en-US" smtClean="0"/>
              <a:t>	do</a:t>
            </a:r>
          </a:p>
          <a:p>
            <a:pPr eaLnBrk="1" hangingPunct="1"/>
            <a:r>
              <a:rPr lang="en-US" smtClean="0"/>
              <a:t>	{</a:t>
            </a:r>
          </a:p>
          <a:p>
            <a:pPr eaLnBrk="1" hangingPunct="1"/>
            <a:r>
              <a:rPr lang="en-US" smtClean="0"/>
              <a:t>		echo $int."&lt;br&gt;";</a:t>
            </a:r>
          </a:p>
          <a:p>
            <a:pPr eaLnBrk="1" hangingPunct="1"/>
            <a:r>
              <a:rPr lang="en-US" smtClean="0"/>
              <a:t>		$int++;</a:t>
            </a:r>
          </a:p>
          <a:p>
            <a:pPr eaLnBrk="1" hangingPunct="1"/>
            <a:r>
              <a:rPr lang="en-US" smtClean="0"/>
              <a:t>	}</a:t>
            </a:r>
          </a:p>
          <a:p>
            <a:pPr eaLnBrk="1" hangingPunct="1"/>
            <a:r>
              <a:rPr lang="en-US" smtClean="0"/>
              <a:t>	while ($int&lt;10)</a:t>
            </a:r>
          </a:p>
          <a:p>
            <a:pPr eaLnBrk="1" hangingPunct="1"/>
            <a:r>
              <a:rPr lang="en-US" smtClean="0"/>
              <a:t>	</a:t>
            </a:r>
          </a:p>
          <a:p>
            <a:pPr eaLnBrk="1" hangingPunct="1"/>
            <a:r>
              <a:rPr lang="en-US" smtClean="0"/>
              <a:t>?&gt;</a:t>
            </a:r>
          </a:p>
        </p:txBody>
      </p:sp>
      <p:sp>
        <p:nvSpPr>
          <p:cNvPr id="4" name="Slide Number Placeholder 3"/>
          <p:cNvSpPr>
            <a:spLocks noGrp="1"/>
          </p:cNvSpPr>
          <p:nvPr>
            <p:ph type="sldNum" sz="quarter" idx="5"/>
          </p:nvPr>
        </p:nvSpPr>
        <p:spPr/>
        <p:txBody>
          <a:bodyPr/>
          <a:lstStyle/>
          <a:p>
            <a:pPr>
              <a:defRPr/>
            </a:pPr>
            <a:fld id="{E5C69BCB-1DAB-4C92-A9D6-59F1961916B4}" type="slidenum">
              <a:rPr lang="en-US" smtClean="0"/>
              <a:pPr>
                <a:defRPr/>
              </a:pPr>
              <a:t>21</a:t>
            </a:fld>
            <a:endParaRPr lang="en-US"/>
          </a:p>
        </p:txBody>
      </p:sp>
    </p:spTree>
    <p:extLst>
      <p:ext uri="{BB962C8B-B14F-4D97-AF65-F5344CB8AC3E}">
        <p14:creationId xmlns:p14="http://schemas.microsoft.com/office/powerpoint/2010/main" val="677857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Write a PHP coding to print 0 – 9 digits on the screen.</a:t>
            </a:r>
          </a:p>
          <a:p>
            <a:pPr eaLnBrk="1" hangingPunct="1"/>
            <a:endParaRPr lang="en-US" smtClean="0"/>
          </a:p>
          <a:p>
            <a:pPr eaLnBrk="1" hangingPunct="1"/>
            <a:r>
              <a:rPr lang="en-US" smtClean="0"/>
              <a:t>&lt;?php</a:t>
            </a:r>
          </a:p>
          <a:p>
            <a:pPr eaLnBrk="1" hangingPunct="1"/>
            <a:r>
              <a:rPr lang="en-US" smtClean="0"/>
              <a:t>/* write code to print 0 to 9 using for loop. */</a:t>
            </a:r>
          </a:p>
          <a:p>
            <a:pPr eaLnBrk="1" hangingPunct="1"/>
            <a:r>
              <a:rPr lang="en-US" smtClean="0"/>
              <a:t>	$a=0;</a:t>
            </a:r>
          </a:p>
          <a:p>
            <a:pPr eaLnBrk="1" hangingPunct="1"/>
            <a:r>
              <a:rPr lang="en-US" smtClean="0"/>
              <a:t>	for ($a=0;$a&lt;10;$a++)</a:t>
            </a:r>
          </a:p>
          <a:p>
            <a:pPr eaLnBrk="1" hangingPunct="1"/>
            <a:r>
              <a:rPr lang="en-US" smtClean="0"/>
              <a:t>	{</a:t>
            </a:r>
          </a:p>
          <a:p>
            <a:pPr eaLnBrk="1" hangingPunct="1"/>
            <a:r>
              <a:rPr lang="en-US" smtClean="0"/>
              <a:t>		echo $a."&lt;br&gt;";</a:t>
            </a:r>
          </a:p>
          <a:p>
            <a:pPr eaLnBrk="1" hangingPunct="1"/>
            <a:r>
              <a:rPr lang="en-US" smtClean="0"/>
              <a:t>	}</a:t>
            </a:r>
          </a:p>
          <a:p>
            <a:pPr eaLnBrk="1" hangingPunct="1"/>
            <a:r>
              <a:rPr lang="en-US" smtClean="0"/>
              <a:t>?&gt;</a:t>
            </a:r>
          </a:p>
          <a:p>
            <a:pPr eaLnBrk="1" hangingPunct="1"/>
            <a:endParaRPr lang="en-US" smtClean="0"/>
          </a:p>
        </p:txBody>
      </p:sp>
      <p:sp>
        <p:nvSpPr>
          <p:cNvPr id="4" name="Slide Number Placeholder 3"/>
          <p:cNvSpPr>
            <a:spLocks noGrp="1"/>
          </p:cNvSpPr>
          <p:nvPr>
            <p:ph type="sldNum" sz="quarter" idx="5"/>
          </p:nvPr>
        </p:nvSpPr>
        <p:spPr/>
        <p:txBody>
          <a:bodyPr/>
          <a:lstStyle/>
          <a:p>
            <a:pPr>
              <a:defRPr/>
            </a:pPr>
            <a:fld id="{979ACCE3-6DFA-4E8D-921C-D52EFF08CE07}" type="slidenum">
              <a:rPr lang="en-US" smtClean="0"/>
              <a:pPr>
                <a:defRPr/>
              </a:pPr>
              <a:t>23</a:t>
            </a:fld>
            <a:endParaRPr lang="en-US"/>
          </a:p>
        </p:txBody>
      </p:sp>
    </p:spTree>
    <p:extLst>
      <p:ext uri="{BB962C8B-B14F-4D97-AF65-F5344CB8AC3E}">
        <p14:creationId xmlns:p14="http://schemas.microsoft.com/office/powerpoint/2010/main" val="1479816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F7416E4B-AE48-4535-83BB-AED720DE8174}" type="slidenum">
              <a:rPr lang="en-US" smtClean="0"/>
              <a:pPr>
                <a:defRPr/>
              </a:pPr>
              <a:t>27</a:t>
            </a:fld>
            <a:endParaRPr lang="en-US"/>
          </a:p>
        </p:txBody>
      </p:sp>
    </p:spTree>
    <p:extLst>
      <p:ext uri="{BB962C8B-B14F-4D97-AF65-F5344CB8AC3E}">
        <p14:creationId xmlns:p14="http://schemas.microsoft.com/office/powerpoint/2010/main" val="2276708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EC4AE668-F1CA-43CC-B224-31C4FB1DBC35}" type="datetimeFigureOut">
              <a:rPr lang="en-US" smtClean="0"/>
              <a:pPr>
                <a:defRPr/>
              </a:pPr>
              <a:t>9/20/2016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p>
            <a:pPr>
              <a:defRPr/>
            </a:pPr>
            <a:fld id="{C17EFC5B-740B-4522-A0AB-5F62F4C7676E}" type="slidenum">
              <a:rPr lang="en-US" smtClean="0"/>
              <a:pPr>
                <a:defRPr/>
              </a:pPr>
              <a:t>‹#›</a:t>
            </a:fld>
            <a:endParaRPr lang="en-US"/>
          </a:p>
        </p:txBody>
      </p:sp>
      <p:pic>
        <p:nvPicPr>
          <p:cNvPr id="1027" name="Picture 3" descr="C:\Users\Dell PC\Desktop\mainp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38" y="2133600"/>
            <a:ext cx="9162738" cy="23622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295431" y="4800600"/>
            <a:ext cx="8696169" cy="609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228600" y="2247901"/>
            <a:ext cx="3886200" cy="1981199"/>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130212749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6CD99824-1F69-4447-A1FA-885D9A971CFD}" type="datetimeFigureOut">
              <a:rPr lang="en-US" smtClean="0"/>
              <a:pPr>
                <a:defRPr/>
              </a:pPr>
              <a:t>9/20/2016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F3F0F90-7C74-4A0B-8F64-E4025412BFDF}" type="slidenum">
              <a:rPr lang="en-US" smtClean="0"/>
              <a:pPr>
                <a:defRPr/>
              </a:pPr>
              <a:t>‹#›</a:t>
            </a:fld>
            <a:endParaRPr lang="en-US"/>
          </a:p>
        </p:txBody>
      </p:sp>
    </p:spTree>
    <p:extLst>
      <p:ext uri="{BB962C8B-B14F-4D97-AF65-F5344CB8AC3E}">
        <p14:creationId xmlns:p14="http://schemas.microsoft.com/office/powerpoint/2010/main" val="252277444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E96A6526-D663-48E6-9215-CEB195B25779}" type="datetimeFigureOut">
              <a:rPr lang="en-US" smtClean="0"/>
              <a:pPr>
                <a:defRPr/>
              </a:pPr>
              <a:t>9/20/2016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8A039B4-C0FB-4C68-9D23-BFF8BCD28163}" type="slidenum">
              <a:rPr lang="en-US" smtClean="0"/>
              <a:pPr>
                <a:defRPr/>
              </a:pPr>
              <a:t>‹#›</a:t>
            </a:fld>
            <a:endParaRPr lang="en-US"/>
          </a:p>
        </p:txBody>
      </p:sp>
    </p:spTree>
    <p:extLst>
      <p:ext uri="{BB962C8B-B14F-4D97-AF65-F5344CB8AC3E}">
        <p14:creationId xmlns:p14="http://schemas.microsoft.com/office/powerpoint/2010/main" val="228613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2A8C5B54-1915-4CCF-BFE8-35A322F52A79}" type="datetimeFigureOut">
              <a:rPr lang="en-US" smtClean="0"/>
              <a:pPr>
                <a:defRPr/>
              </a:pPr>
              <a:t>9/20/2016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E6D9CF1-302D-4F0B-92B7-33217D1A59D2}" type="slidenum">
              <a:rPr lang="en-US" smtClean="0"/>
              <a:pPr>
                <a:defRPr/>
              </a:pPr>
              <a:t>‹#›</a:t>
            </a:fld>
            <a:endParaRPr lang="en-US"/>
          </a:p>
        </p:txBody>
      </p:sp>
      <p:pic>
        <p:nvPicPr>
          <p:cNvPr id="1026" name="Picture 2" descr="C:\Users\Dell PC\Desktop\templat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763"/>
            <a:ext cx="9144000" cy="35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81728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72DBDF9C-0C2C-44E4-A845-2D25F1BABF6B}" type="datetimeFigureOut">
              <a:rPr lang="en-US" smtClean="0"/>
              <a:pPr>
                <a:defRPr/>
              </a:pPr>
              <a:t>9/20/2016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A5E5768-A308-4713-BFA1-B86A1A28879A}" type="slidenum">
              <a:rPr lang="en-US" smtClean="0"/>
              <a:pPr>
                <a:defRPr/>
              </a:pPr>
              <a:t>‹#›</a:t>
            </a:fld>
            <a:endParaRPr lang="en-US"/>
          </a:p>
        </p:txBody>
      </p:sp>
    </p:spTree>
    <p:extLst>
      <p:ext uri="{BB962C8B-B14F-4D97-AF65-F5344CB8AC3E}">
        <p14:creationId xmlns:p14="http://schemas.microsoft.com/office/powerpoint/2010/main" val="49441087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165772F5-FBC4-4CEF-AE3F-43F45729A248}" type="datetimeFigureOut">
              <a:rPr lang="en-US" smtClean="0"/>
              <a:pPr>
                <a:defRPr/>
              </a:pPr>
              <a:t>9/20/2016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34C6ADA-1504-4291-A2C4-533E1D2E0AEF}" type="slidenum">
              <a:rPr lang="en-US" smtClean="0"/>
              <a:pPr>
                <a:defRPr/>
              </a:pPr>
              <a:t>‹#›</a:t>
            </a:fld>
            <a:endParaRPr lang="en-US"/>
          </a:p>
        </p:txBody>
      </p:sp>
    </p:spTree>
    <p:extLst>
      <p:ext uri="{BB962C8B-B14F-4D97-AF65-F5344CB8AC3E}">
        <p14:creationId xmlns:p14="http://schemas.microsoft.com/office/powerpoint/2010/main" val="113481567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DE2E72A5-4903-410D-8791-A372FD1F24FD}" type="datetimeFigureOut">
              <a:rPr lang="en-US" smtClean="0"/>
              <a:pPr>
                <a:defRPr/>
              </a:pPr>
              <a:t>9/20/2016</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C3AE5CF-A03A-4DBF-B1DB-DF3D5CB2024E}" type="slidenum">
              <a:rPr lang="en-US" smtClean="0"/>
              <a:pPr>
                <a:defRPr/>
              </a:pPr>
              <a:t>‹#›</a:t>
            </a:fld>
            <a:endParaRPr lang="en-US"/>
          </a:p>
        </p:txBody>
      </p:sp>
    </p:spTree>
    <p:extLst>
      <p:ext uri="{BB962C8B-B14F-4D97-AF65-F5344CB8AC3E}">
        <p14:creationId xmlns:p14="http://schemas.microsoft.com/office/powerpoint/2010/main" val="251186128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8FDD1508-1772-4A02-80CA-2EB513C787D2}" type="datetimeFigureOut">
              <a:rPr lang="en-US" smtClean="0"/>
              <a:pPr>
                <a:defRPr/>
              </a:pPr>
              <a:t>9/20/2016</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2B3ED1E-04D3-4624-AA03-F86959AA640D}" type="slidenum">
              <a:rPr lang="en-US" smtClean="0"/>
              <a:pPr>
                <a:defRPr/>
              </a:pPr>
              <a:t>‹#›</a:t>
            </a:fld>
            <a:endParaRPr lang="en-US"/>
          </a:p>
        </p:txBody>
      </p:sp>
    </p:spTree>
    <p:extLst>
      <p:ext uri="{BB962C8B-B14F-4D97-AF65-F5344CB8AC3E}">
        <p14:creationId xmlns:p14="http://schemas.microsoft.com/office/powerpoint/2010/main" val="20641964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51E7AA6-C5F1-48F7-90D3-6DDD94D4EDA2}" type="datetimeFigureOut">
              <a:rPr lang="en-US" smtClean="0"/>
              <a:pPr>
                <a:defRPr/>
              </a:pPr>
              <a:t>9/20/2016</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640B0EBB-2F9F-409B-93E8-4092BA6839E2}" type="slidenum">
              <a:rPr lang="en-US" smtClean="0"/>
              <a:pPr>
                <a:defRPr/>
              </a:pPr>
              <a:t>‹#›</a:t>
            </a:fld>
            <a:endParaRPr lang="en-US"/>
          </a:p>
        </p:txBody>
      </p:sp>
    </p:spTree>
    <p:extLst>
      <p:ext uri="{BB962C8B-B14F-4D97-AF65-F5344CB8AC3E}">
        <p14:creationId xmlns:p14="http://schemas.microsoft.com/office/powerpoint/2010/main" val="66664064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C16DCCC5-D01C-4F8B-9B0D-7F7EDD315DC6}" type="datetimeFigureOut">
              <a:rPr lang="en-US" smtClean="0"/>
              <a:pPr>
                <a:defRPr/>
              </a:pPr>
              <a:t>9/20/2016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C1EBEA3-F81C-42D0-B78D-3014A771B646}" type="slidenum">
              <a:rPr lang="en-US" smtClean="0"/>
              <a:pPr>
                <a:defRPr/>
              </a:pPr>
              <a:t>‹#›</a:t>
            </a:fld>
            <a:endParaRPr lang="en-US"/>
          </a:p>
        </p:txBody>
      </p:sp>
    </p:spTree>
    <p:extLst>
      <p:ext uri="{BB962C8B-B14F-4D97-AF65-F5344CB8AC3E}">
        <p14:creationId xmlns:p14="http://schemas.microsoft.com/office/powerpoint/2010/main" val="114493237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6BE074C9-74CC-4DE2-B1F3-373E5E47989D}" type="datetimeFigureOut">
              <a:rPr lang="en-US" smtClean="0"/>
              <a:pPr>
                <a:defRPr/>
              </a:pPr>
              <a:t>9/20/2016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9F5F67E-9C63-49F9-856D-181D3B7A99D0}" type="slidenum">
              <a:rPr lang="en-US" smtClean="0"/>
              <a:pPr>
                <a:defRPr/>
              </a:pPr>
              <a:t>‹#›</a:t>
            </a:fld>
            <a:endParaRPr lang="en-US"/>
          </a:p>
        </p:txBody>
      </p:sp>
    </p:spTree>
    <p:extLst>
      <p:ext uri="{BB962C8B-B14F-4D97-AF65-F5344CB8AC3E}">
        <p14:creationId xmlns:p14="http://schemas.microsoft.com/office/powerpoint/2010/main" val="5147184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905000"/>
            <a:ext cx="8229600" cy="4221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E78CB468-4193-42D6-A575-D53A1410C8CC}" type="datetimeFigureOut">
              <a:rPr lang="en-US" smtClean="0"/>
              <a:pPr>
                <a:defRPr/>
              </a:pPr>
              <a:t>9/20/2016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5F4C108-F6EC-4FF6-A109-4D6046DA9A05}" type="slidenum">
              <a:rPr lang="en-US" smtClean="0"/>
              <a:pPr>
                <a:defRPr/>
              </a:pPr>
              <a:t>‹#›</a:t>
            </a:fld>
            <a:endParaRPr lang="en-US"/>
          </a:p>
        </p:txBody>
      </p:sp>
      <p:pic>
        <p:nvPicPr>
          <p:cNvPr id="8" name="Picture 2" descr="C:\Users\Dell PC\Desktop\template2.jp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4763"/>
            <a:ext cx="9144000" cy="35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0384082"/>
      </p:ext>
    </p:extLst>
  </p:cSld>
  <p:clrMap bg1="lt1" tx1="dk1" bg2="lt2" tx2="dk2" accent1="accent1" accent2="accent2" accent3="accent3" accent4="accent4" accent5="accent5" accent6="accent6" hlink="hlink" folHlink="folHlink"/>
  <p:sldLayoutIdLst>
    <p:sldLayoutId id="2147483954"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ubtitle 2"/>
          <p:cNvSpPr>
            <a:spLocks noGrp="1"/>
          </p:cNvSpPr>
          <p:nvPr>
            <p:ph type="subTitle" idx="1"/>
          </p:nvPr>
        </p:nvSpPr>
        <p:spPr>
          <a:xfrm>
            <a:off x="381000" y="4800600"/>
            <a:ext cx="8077200" cy="1500188"/>
          </a:xfrm>
        </p:spPr>
        <p:txBody>
          <a:bodyPr>
            <a:normAutofit fontScale="62500" lnSpcReduction="20000"/>
          </a:bodyPr>
          <a:lstStyle/>
          <a:p>
            <a:pPr eaLnBrk="1" hangingPunct="1"/>
            <a:endParaRPr lang="en-US" sz="2400" b="1" dirty="0" smtClean="0"/>
          </a:p>
          <a:p>
            <a:pPr eaLnBrk="1" hangingPunct="1"/>
            <a:r>
              <a:rPr lang="en-US" sz="2400" b="1" dirty="0" smtClean="0">
                <a:solidFill>
                  <a:schemeClr val="accent2">
                    <a:lumMod val="40000"/>
                    <a:lumOff val="60000"/>
                  </a:schemeClr>
                </a:solidFill>
              </a:rPr>
              <a:t>Week 8Server </a:t>
            </a:r>
            <a:r>
              <a:rPr lang="en-US" sz="2400" b="1" dirty="0">
                <a:solidFill>
                  <a:schemeClr val="accent2">
                    <a:lumMod val="40000"/>
                    <a:lumOff val="60000"/>
                  </a:schemeClr>
                </a:solidFill>
              </a:rPr>
              <a:t>side programming</a:t>
            </a:r>
            <a:endParaRPr lang="en-US" sz="2400" b="1" dirty="0" smtClean="0"/>
          </a:p>
          <a:p>
            <a:pPr eaLnBrk="1" hangingPunct="1"/>
            <a:r>
              <a:rPr lang="en-US" dirty="0" smtClean="0"/>
              <a:t>PHP Scripting Language</a:t>
            </a:r>
          </a:p>
          <a:p>
            <a:pPr eaLnBrk="1" hangingPunct="1"/>
            <a:r>
              <a:rPr lang="en-US" dirty="0" smtClean="0"/>
              <a:t>MySQL Database</a:t>
            </a:r>
          </a:p>
          <a:p>
            <a:pPr eaLnBrk="1" hangingPunct="1"/>
            <a:r>
              <a:rPr lang="en-US" dirty="0" smtClean="0"/>
              <a:t>Apache Server</a:t>
            </a:r>
          </a:p>
          <a:p>
            <a:pPr eaLnBrk="1" hangingPunct="1"/>
            <a:endParaRPr lang="en-US" dirty="0" smtClean="0"/>
          </a:p>
        </p:txBody>
      </p:sp>
      <p:sp>
        <p:nvSpPr>
          <p:cNvPr id="2" name="Title 1"/>
          <p:cNvSpPr>
            <a:spLocks noGrp="1"/>
          </p:cNvSpPr>
          <p:nvPr>
            <p:ph type="ctrTitle"/>
          </p:nvPr>
        </p:nvSpPr>
        <p:spPr>
          <a:xfrm>
            <a:off x="457200" y="2543175"/>
            <a:ext cx="3733800" cy="1673352"/>
          </a:xfrm>
        </p:spPr>
        <p:txBody>
          <a:bodyPr>
            <a:normAutofit/>
          </a:bodyPr>
          <a:lstStyle/>
          <a:p>
            <a:pPr eaLnBrk="1" fontAlgn="auto" hangingPunct="1">
              <a:spcAft>
                <a:spcPts val="0"/>
              </a:spcAft>
              <a:defRPr/>
            </a:pPr>
            <a:r>
              <a:rPr lang="en-US" sz="3200" dirty="0" smtClean="0"/>
              <a:t>IT4103 </a:t>
            </a:r>
            <a:br>
              <a:rPr lang="en-US" sz="3200" dirty="0" smtClean="0"/>
            </a:br>
            <a:r>
              <a:rPr lang="en-US" sz="3200" dirty="0" smtClean="0"/>
              <a:t> </a:t>
            </a:r>
            <a:r>
              <a:rPr lang="en-US" sz="3200" dirty="0"/>
              <a:t>W</a:t>
            </a:r>
            <a:r>
              <a:rPr lang="en-US" sz="3200" dirty="0" smtClean="0"/>
              <a:t>eb Programming</a:t>
            </a:r>
            <a:endParaRPr lang="en-US" sz="3200" dirty="0"/>
          </a:p>
        </p:txBody>
      </p:sp>
      <p:pic>
        <p:nvPicPr>
          <p:cNvPr id="819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1" y="5181600"/>
            <a:ext cx="1524000" cy="1345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3"/>
          <p:cNvSpPr txBox="1">
            <a:spLocks noChangeArrowheads="1"/>
          </p:cNvSpPr>
          <p:nvPr/>
        </p:nvSpPr>
        <p:spPr bwMode="auto">
          <a:xfrm>
            <a:off x="7480935"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Answer</a:t>
            </a:r>
            <a:endParaRPr lang="en-US" dirty="0"/>
          </a:p>
        </p:txBody>
      </p:sp>
      <p:pic>
        <p:nvPicPr>
          <p:cNvPr id="55299" name="Picture 5"/>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5867400" y="4343400"/>
            <a:ext cx="2676899" cy="2172003"/>
          </a:xfrm>
        </p:spPr>
      </p:pic>
      <p:sp>
        <p:nvSpPr>
          <p:cNvPr id="4" name="Rectangle 3"/>
          <p:cNvSpPr/>
          <p:nvPr/>
        </p:nvSpPr>
        <p:spPr>
          <a:xfrm>
            <a:off x="381000" y="1828800"/>
            <a:ext cx="8229600" cy="3539430"/>
          </a:xfrm>
          <a:prstGeom prst="rect">
            <a:avLst/>
          </a:prstGeom>
        </p:spPr>
        <p:txBody>
          <a:bodyPr wrap="square">
            <a:spAutoFit/>
          </a:bodyPr>
          <a:lstStyle/>
          <a:p>
            <a:pPr eaLnBrk="1" hangingPunct="1">
              <a:lnSpc>
                <a:spcPct val="80000"/>
              </a:lnSpc>
              <a:buFontTx/>
              <a:buNone/>
            </a:pPr>
            <a:r>
              <a:rPr lang="en-US" sz="2800" dirty="0"/>
              <a:t>&lt;?</a:t>
            </a:r>
            <a:r>
              <a:rPr lang="en-US" sz="2800" dirty="0" err="1"/>
              <a:t>php</a:t>
            </a:r>
            <a:endParaRPr lang="en-US" sz="2800" dirty="0"/>
          </a:p>
          <a:p>
            <a:pPr eaLnBrk="1" hangingPunct="1">
              <a:lnSpc>
                <a:spcPct val="80000"/>
              </a:lnSpc>
              <a:buFontTx/>
              <a:buNone/>
            </a:pPr>
            <a:r>
              <a:rPr lang="en-US" sz="2800" dirty="0"/>
              <a:t>$books=15;</a:t>
            </a:r>
          </a:p>
          <a:p>
            <a:pPr eaLnBrk="1" hangingPunct="1">
              <a:lnSpc>
                <a:spcPct val="80000"/>
              </a:lnSpc>
              <a:buFontTx/>
              <a:buNone/>
            </a:pPr>
            <a:r>
              <a:rPr lang="en-US" sz="2800" dirty="0"/>
              <a:t>if($books &gt; 10 &amp;&amp;  $books &lt;= 20)</a:t>
            </a:r>
          </a:p>
          <a:p>
            <a:pPr eaLnBrk="1" hangingPunct="1">
              <a:lnSpc>
                <a:spcPct val="80000"/>
              </a:lnSpc>
              <a:buFontTx/>
              <a:buNone/>
            </a:pPr>
            <a:r>
              <a:rPr lang="en-US" sz="2800" dirty="0"/>
              <a:t> echo " discount -15%","&lt;</a:t>
            </a:r>
            <a:r>
              <a:rPr lang="en-US" sz="2800" dirty="0" err="1"/>
              <a:t>br</a:t>
            </a:r>
            <a:r>
              <a:rPr lang="en-US" sz="2800" dirty="0"/>
              <a:t>&gt;";</a:t>
            </a:r>
          </a:p>
          <a:p>
            <a:pPr eaLnBrk="1" hangingPunct="1">
              <a:lnSpc>
                <a:spcPct val="80000"/>
              </a:lnSpc>
              <a:buFontTx/>
              <a:buNone/>
            </a:pPr>
            <a:r>
              <a:rPr lang="en-US" sz="2800" dirty="0"/>
              <a:t> </a:t>
            </a:r>
            <a:r>
              <a:rPr lang="en-US" sz="2800" dirty="0" err="1"/>
              <a:t>elseif</a:t>
            </a:r>
            <a:r>
              <a:rPr lang="en-US" sz="2800" dirty="0"/>
              <a:t> (20 &gt;$books &amp;&amp; $books &lt;=30)</a:t>
            </a:r>
          </a:p>
          <a:p>
            <a:pPr eaLnBrk="1" hangingPunct="1">
              <a:lnSpc>
                <a:spcPct val="80000"/>
              </a:lnSpc>
              <a:buFontTx/>
              <a:buNone/>
            </a:pPr>
            <a:r>
              <a:rPr lang="en-US" sz="2800" dirty="0"/>
              <a:t> echo " discount -20%","&lt;</a:t>
            </a:r>
            <a:r>
              <a:rPr lang="en-US" sz="2800" dirty="0" err="1"/>
              <a:t>br</a:t>
            </a:r>
            <a:r>
              <a:rPr lang="en-US" sz="2800" dirty="0"/>
              <a:t>&gt;";</a:t>
            </a:r>
          </a:p>
          <a:p>
            <a:pPr eaLnBrk="1" hangingPunct="1">
              <a:lnSpc>
                <a:spcPct val="80000"/>
              </a:lnSpc>
              <a:buFontTx/>
              <a:buNone/>
            </a:pPr>
            <a:r>
              <a:rPr lang="en-US" sz="2800" dirty="0"/>
              <a:t>   else</a:t>
            </a:r>
          </a:p>
          <a:p>
            <a:pPr eaLnBrk="1" hangingPunct="1">
              <a:lnSpc>
                <a:spcPct val="80000"/>
              </a:lnSpc>
              <a:buFontTx/>
              <a:buNone/>
            </a:pPr>
            <a:r>
              <a:rPr lang="en-US" sz="2800" dirty="0"/>
              <a:t>  echo " discount -30%", "&lt;</a:t>
            </a:r>
            <a:r>
              <a:rPr lang="en-US" sz="2800" dirty="0" err="1"/>
              <a:t>br</a:t>
            </a:r>
            <a:r>
              <a:rPr lang="en-US" sz="2800" dirty="0"/>
              <a:t>&gt;";</a:t>
            </a:r>
          </a:p>
          <a:p>
            <a:pPr eaLnBrk="1" hangingPunct="1">
              <a:lnSpc>
                <a:spcPct val="80000"/>
              </a:lnSpc>
              <a:buFontTx/>
              <a:buNone/>
            </a:pPr>
            <a:r>
              <a:rPr lang="en-US" sz="2800" dirty="0"/>
              <a:t>  </a:t>
            </a:r>
          </a:p>
          <a:p>
            <a:pPr eaLnBrk="1" hangingPunct="1">
              <a:lnSpc>
                <a:spcPct val="80000"/>
              </a:lnSpc>
              <a:buFontTx/>
              <a:buNone/>
            </a:pPr>
            <a:r>
              <a:rPr lang="en-US" sz="2800" dirty="0"/>
              <a:t>?&gt;</a:t>
            </a:r>
          </a:p>
        </p:txBody>
      </p:sp>
      <p:sp>
        <p:nvSpPr>
          <p:cNvPr id="5" name="TextBox 3"/>
          <p:cNvSpPr txBox="1">
            <a:spLocks noChangeArrowheads="1"/>
          </p:cNvSpPr>
          <p:nvPr/>
        </p:nvSpPr>
        <p:spPr bwMode="auto">
          <a:xfrm>
            <a:off x="7480935"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102641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smtClean="0"/>
              <a:t>Write a PHP program to check whether value of assigned variable is one. </a:t>
            </a:r>
          </a:p>
          <a:p>
            <a:r>
              <a:rPr lang="en-US" dirty="0" smtClean="0"/>
              <a:t>Modify above PHP program  to </a:t>
            </a:r>
            <a:r>
              <a:rPr lang="en-US" dirty="0"/>
              <a:t>check whether value of assigned variable is</a:t>
            </a:r>
            <a:r>
              <a:rPr lang="en-US" dirty="0" smtClean="0"/>
              <a:t> </a:t>
            </a:r>
            <a:r>
              <a:rPr lang="en-US" dirty="0"/>
              <a:t> </a:t>
            </a:r>
            <a:r>
              <a:rPr lang="en-US" dirty="0" smtClean="0"/>
              <a:t>1- one or  2- two or 3-three).</a:t>
            </a:r>
          </a:p>
          <a:p>
            <a:endParaRPr lang="en-US" dirty="0"/>
          </a:p>
        </p:txBody>
      </p:sp>
      <p:sp>
        <p:nvSpPr>
          <p:cNvPr id="4" name="TextBox 3"/>
          <p:cNvSpPr txBox="1">
            <a:spLocks noChangeArrowheads="1"/>
          </p:cNvSpPr>
          <p:nvPr/>
        </p:nvSpPr>
        <p:spPr bwMode="auto">
          <a:xfrm>
            <a:off x="7480935"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040587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dirty="0" smtClean="0"/>
              <a:t>Answer</a:t>
            </a:r>
          </a:p>
        </p:txBody>
      </p:sp>
      <p:pic>
        <p:nvPicPr>
          <p:cNvPr id="542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905000"/>
            <a:ext cx="796271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a:spLocks noChangeArrowheads="1"/>
          </p:cNvSpPr>
          <p:nvPr/>
        </p:nvSpPr>
        <p:spPr bwMode="auto">
          <a:xfrm>
            <a:off x="7480935"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54040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The Switch Statement	</a:t>
            </a:r>
            <a:endParaRPr lang="en-US" dirty="0"/>
          </a:p>
        </p:txBody>
      </p:sp>
      <p:sp>
        <p:nvSpPr>
          <p:cNvPr id="33795" name="Content Placeholder 2"/>
          <p:cNvSpPr>
            <a:spLocks noGrp="1"/>
          </p:cNvSpPr>
          <p:nvPr>
            <p:ph idx="1"/>
          </p:nvPr>
        </p:nvSpPr>
        <p:spPr>
          <a:xfrm>
            <a:off x="457200" y="1600200"/>
            <a:ext cx="8229600" cy="5083175"/>
          </a:xfrm>
        </p:spPr>
        <p:txBody>
          <a:bodyPr/>
          <a:lstStyle/>
          <a:p>
            <a:pPr eaLnBrk="1" hangingPunct="1"/>
            <a:r>
              <a:rPr lang="en-US" b="1" dirty="0" smtClean="0"/>
              <a:t>Syntax</a:t>
            </a:r>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buFont typeface="Wingdings 2" pitchFamily="18" charset="2"/>
              <a:buNone/>
            </a:pPr>
            <a:endParaRPr lang="en-US" dirty="0" smtClean="0"/>
          </a:p>
          <a:p>
            <a:pPr eaLnBrk="1" hangingPunct="1">
              <a:buFont typeface="Wingdings 2" pitchFamily="18" charset="2"/>
              <a:buNone/>
            </a:pPr>
            <a:endParaRPr lang="en-US" dirty="0" smtClean="0"/>
          </a:p>
        </p:txBody>
      </p:sp>
      <p:sp>
        <p:nvSpPr>
          <p:cNvPr id="4" name="Rectangle 3"/>
          <p:cNvSpPr/>
          <p:nvPr/>
        </p:nvSpPr>
        <p:spPr>
          <a:xfrm>
            <a:off x="381000" y="2209800"/>
            <a:ext cx="8382000" cy="4572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defRPr/>
            </a:pPr>
            <a:r>
              <a:rPr lang="en-US" sz="2400" dirty="0"/>
              <a:t>switch (</a:t>
            </a:r>
            <a:r>
              <a:rPr lang="en-US" sz="2400" i="1" dirty="0"/>
              <a:t>n</a:t>
            </a:r>
            <a:r>
              <a:rPr lang="en-US" sz="2400" dirty="0"/>
              <a:t>)</a:t>
            </a:r>
            <a:br>
              <a:rPr lang="en-US" sz="2400" dirty="0"/>
            </a:br>
            <a:r>
              <a:rPr lang="en-US" sz="2400" dirty="0"/>
              <a:t>{</a:t>
            </a:r>
            <a:br>
              <a:rPr lang="en-US" sz="2400" dirty="0"/>
            </a:br>
            <a:r>
              <a:rPr lang="en-US" sz="2400" dirty="0"/>
              <a:t>      case </a:t>
            </a:r>
            <a:r>
              <a:rPr lang="en-US" sz="2400" i="1" dirty="0"/>
              <a:t>label1:</a:t>
            </a:r>
            <a:r>
              <a:rPr lang="en-US" sz="2400" dirty="0"/>
              <a:t/>
            </a:r>
            <a:br>
              <a:rPr lang="en-US" sz="2400" dirty="0"/>
            </a:br>
            <a:r>
              <a:rPr lang="en-US" sz="2400" dirty="0"/>
              <a:t>  	</a:t>
            </a:r>
            <a:r>
              <a:rPr lang="en-US" sz="2400" i="1" dirty="0"/>
              <a:t>code to be executed if n=label1;</a:t>
            </a:r>
            <a:r>
              <a:rPr lang="en-US" sz="2400" dirty="0"/>
              <a:t/>
            </a:r>
            <a:br>
              <a:rPr lang="en-US" sz="2400" dirty="0"/>
            </a:br>
            <a:r>
              <a:rPr lang="en-US" sz="2400" dirty="0"/>
              <a:t>  	break;</a:t>
            </a:r>
            <a:br>
              <a:rPr lang="en-US" sz="2400" dirty="0"/>
            </a:br>
            <a:r>
              <a:rPr lang="en-US" sz="2400" dirty="0"/>
              <a:t>     case </a:t>
            </a:r>
            <a:r>
              <a:rPr lang="en-US" sz="2400" i="1" dirty="0"/>
              <a:t>label2:</a:t>
            </a:r>
            <a:r>
              <a:rPr lang="en-US" sz="2400" dirty="0"/>
              <a:t/>
            </a:r>
            <a:br>
              <a:rPr lang="en-US" sz="2400" dirty="0"/>
            </a:br>
            <a:r>
              <a:rPr lang="en-US" sz="2400" dirty="0"/>
              <a:t>  	</a:t>
            </a:r>
            <a:r>
              <a:rPr lang="en-US" sz="2400" i="1" dirty="0"/>
              <a:t>code to be executed if n=label2;</a:t>
            </a:r>
            <a:r>
              <a:rPr lang="en-US" sz="2400" dirty="0"/>
              <a:t/>
            </a:r>
            <a:br>
              <a:rPr lang="en-US" sz="2400" dirty="0"/>
            </a:br>
            <a:r>
              <a:rPr lang="en-US" sz="2400" dirty="0"/>
              <a:t> 	 break;</a:t>
            </a:r>
            <a:br>
              <a:rPr lang="en-US" sz="2400" dirty="0"/>
            </a:br>
            <a:r>
              <a:rPr lang="en-US" sz="2400" dirty="0"/>
              <a:t>     default:</a:t>
            </a:r>
            <a:br>
              <a:rPr lang="en-US" sz="2400" dirty="0"/>
            </a:br>
            <a:r>
              <a:rPr lang="en-US" sz="2400" dirty="0"/>
              <a:t> 	 </a:t>
            </a:r>
            <a:r>
              <a:rPr lang="en-US" sz="2400" i="1" dirty="0"/>
              <a:t>code to be executed if n is different from both label1 and label2;</a:t>
            </a:r>
            <a:r>
              <a:rPr lang="en-US" sz="2400" dirty="0"/>
              <a:t/>
            </a:r>
            <a:br>
              <a:rPr lang="en-US" sz="2400" dirty="0"/>
            </a:br>
            <a:r>
              <a:rPr lang="en-US" sz="2400" dirty="0"/>
              <a:t>} </a:t>
            </a:r>
          </a:p>
        </p:txBody>
      </p:sp>
      <p:sp>
        <p:nvSpPr>
          <p:cNvPr id="5" name="TextBox 3"/>
          <p:cNvSpPr txBox="1">
            <a:spLocks noChangeArrowheads="1"/>
          </p:cNvSpPr>
          <p:nvPr/>
        </p:nvSpPr>
        <p:spPr bwMode="auto">
          <a:xfrm>
            <a:off x="7480935"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a:t>
            </a:r>
            <a:endParaRPr lang="en-US" dirty="0"/>
          </a:p>
        </p:txBody>
      </p:sp>
      <p:sp>
        <p:nvSpPr>
          <p:cNvPr id="58370" name="Rectangle 3"/>
          <p:cNvSpPr>
            <a:spLocks noGrp="1" noChangeArrowheads="1"/>
          </p:cNvSpPr>
          <p:nvPr>
            <p:ph idx="1"/>
          </p:nvPr>
        </p:nvSpPr>
        <p:spPr>
          <a:xfrm>
            <a:off x="609600" y="1600200"/>
            <a:ext cx="8534400" cy="5257799"/>
          </a:xfrm>
        </p:spPr>
        <p:txBody>
          <a:bodyPr>
            <a:normAutofit fontScale="92500" lnSpcReduction="10000"/>
          </a:bodyPr>
          <a:lstStyle/>
          <a:p>
            <a:pPr eaLnBrk="1" hangingPunct="1">
              <a:lnSpc>
                <a:spcPct val="80000"/>
              </a:lnSpc>
              <a:buFontTx/>
              <a:buNone/>
            </a:pPr>
            <a:r>
              <a:rPr lang="en-US" sz="2400" dirty="0" smtClean="0"/>
              <a:t>&lt;html&gt;</a:t>
            </a:r>
          </a:p>
          <a:p>
            <a:pPr eaLnBrk="1" hangingPunct="1">
              <a:lnSpc>
                <a:spcPct val="80000"/>
              </a:lnSpc>
              <a:buFontTx/>
              <a:buNone/>
            </a:pPr>
            <a:r>
              <a:rPr lang="en-US" sz="2400" dirty="0" smtClean="0"/>
              <a:t>&lt;head&gt;</a:t>
            </a:r>
          </a:p>
          <a:p>
            <a:pPr eaLnBrk="1" hangingPunct="1">
              <a:lnSpc>
                <a:spcPct val="80000"/>
              </a:lnSpc>
              <a:buFontTx/>
              <a:buNone/>
            </a:pPr>
            <a:r>
              <a:rPr lang="en-US" sz="2400" dirty="0" smtClean="0"/>
              <a:t>&lt;title&gt;switch&lt;/title&gt;</a:t>
            </a:r>
          </a:p>
          <a:p>
            <a:pPr eaLnBrk="1" hangingPunct="1">
              <a:lnSpc>
                <a:spcPct val="80000"/>
              </a:lnSpc>
              <a:buFontTx/>
              <a:buNone/>
            </a:pPr>
            <a:r>
              <a:rPr lang="en-US" sz="2400" dirty="0" smtClean="0"/>
              <a:t> &lt;/head&gt;</a:t>
            </a:r>
          </a:p>
          <a:p>
            <a:pPr eaLnBrk="1" hangingPunct="1">
              <a:lnSpc>
                <a:spcPct val="80000"/>
              </a:lnSpc>
              <a:buFontTx/>
              <a:buNone/>
            </a:pPr>
            <a:r>
              <a:rPr lang="en-US" sz="2400" dirty="0" smtClean="0"/>
              <a:t>&lt;body&gt;</a:t>
            </a:r>
          </a:p>
          <a:p>
            <a:pPr eaLnBrk="1" hangingPunct="1">
              <a:lnSpc>
                <a:spcPct val="80000"/>
              </a:lnSpc>
              <a:buFontTx/>
              <a:buNone/>
            </a:pPr>
            <a:r>
              <a:rPr lang="en-US" sz="2400" dirty="0" smtClean="0"/>
              <a:t>&lt;?</a:t>
            </a:r>
            <a:r>
              <a:rPr lang="en-US" sz="2400" dirty="0" err="1" smtClean="0"/>
              <a:t>php</a:t>
            </a:r>
            <a:endParaRPr lang="en-US" sz="2400" dirty="0" smtClean="0"/>
          </a:p>
          <a:p>
            <a:pPr eaLnBrk="1" hangingPunct="1">
              <a:lnSpc>
                <a:spcPct val="80000"/>
              </a:lnSpc>
              <a:buFontTx/>
              <a:buNone/>
            </a:pPr>
            <a:r>
              <a:rPr lang="en-US" sz="2400" dirty="0" smtClean="0"/>
              <a:t> $mood = "sad";</a:t>
            </a:r>
          </a:p>
          <a:p>
            <a:pPr eaLnBrk="1" hangingPunct="1">
              <a:lnSpc>
                <a:spcPct val="80000"/>
              </a:lnSpc>
              <a:buFontTx/>
              <a:buNone/>
            </a:pPr>
            <a:r>
              <a:rPr lang="en-US" sz="2400" dirty="0" smtClean="0"/>
              <a:t>switch ( $mood )</a:t>
            </a:r>
          </a:p>
          <a:p>
            <a:pPr eaLnBrk="1" hangingPunct="1">
              <a:lnSpc>
                <a:spcPct val="80000"/>
              </a:lnSpc>
              <a:buFontTx/>
              <a:buNone/>
            </a:pPr>
            <a:r>
              <a:rPr lang="en-US" sz="2400" dirty="0" smtClean="0"/>
              <a:t>{</a:t>
            </a:r>
          </a:p>
          <a:p>
            <a:pPr eaLnBrk="1" hangingPunct="1">
              <a:lnSpc>
                <a:spcPct val="80000"/>
              </a:lnSpc>
              <a:buFontTx/>
              <a:buNone/>
            </a:pPr>
            <a:r>
              <a:rPr lang="en-US" sz="2400" dirty="0" smtClean="0"/>
              <a:t> case "happy": print "Hooray, I'm in a good mood"; break;</a:t>
            </a:r>
          </a:p>
          <a:p>
            <a:pPr eaLnBrk="1" hangingPunct="1">
              <a:lnSpc>
                <a:spcPct val="80000"/>
              </a:lnSpc>
              <a:buFontTx/>
              <a:buNone/>
            </a:pPr>
            <a:r>
              <a:rPr lang="en-US" sz="2400" dirty="0" smtClean="0"/>
              <a:t>case "sad": print "</a:t>
            </a:r>
            <a:r>
              <a:rPr lang="en-US" sz="2400" dirty="0" err="1" smtClean="0"/>
              <a:t>Awww</a:t>
            </a:r>
            <a:r>
              <a:rPr lang="en-US" sz="2400" dirty="0" smtClean="0"/>
              <a:t>. Don't be down!"; break;</a:t>
            </a:r>
          </a:p>
          <a:p>
            <a:pPr eaLnBrk="1" hangingPunct="1">
              <a:lnSpc>
                <a:spcPct val="80000"/>
              </a:lnSpc>
              <a:buFontTx/>
              <a:buNone/>
            </a:pPr>
            <a:r>
              <a:rPr lang="en-US" sz="2400" dirty="0" smtClean="0"/>
              <a:t> default: print "Neither happy nor sad but $mood";</a:t>
            </a:r>
          </a:p>
          <a:p>
            <a:pPr eaLnBrk="1" hangingPunct="1">
              <a:lnSpc>
                <a:spcPct val="80000"/>
              </a:lnSpc>
              <a:buFontTx/>
              <a:buNone/>
            </a:pPr>
            <a:r>
              <a:rPr lang="en-US" sz="2400" dirty="0" smtClean="0"/>
              <a:t> }</a:t>
            </a:r>
          </a:p>
          <a:p>
            <a:pPr eaLnBrk="1" hangingPunct="1">
              <a:lnSpc>
                <a:spcPct val="80000"/>
              </a:lnSpc>
              <a:buFontTx/>
              <a:buNone/>
            </a:pPr>
            <a:r>
              <a:rPr lang="en-US" sz="2400" dirty="0" smtClean="0"/>
              <a:t> ?&gt;</a:t>
            </a:r>
          </a:p>
          <a:p>
            <a:pPr eaLnBrk="1" hangingPunct="1">
              <a:lnSpc>
                <a:spcPct val="80000"/>
              </a:lnSpc>
              <a:buFontTx/>
              <a:buNone/>
            </a:pPr>
            <a:r>
              <a:rPr lang="en-US" sz="2400" dirty="0" smtClean="0"/>
              <a:t>&lt;/body&gt;</a:t>
            </a:r>
          </a:p>
          <a:p>
            <a:pPr eaLnBrk="1" hangingPunct="1">
              <a:lnSpc>
                <a:spcPct val="80000"/>
              </a:lnSpc>
              <a:buFontTx/>
              <a:buNone/>
            </a:pPr>
            <a:r>
              <a:rPr lang="en-US" sz="2400" dirty="0" smtClean="0"/>
              <a:t> &lt;/html&gt;</a:t>
            </a:r>
          </a:p>
        </p:txBody>
      </p:sp>
      <p:sp>
        <p:nvSpPr>
          <p:cNvPr id="4" name="TextBox 3"/>
          <p:cNvSpPr txBox="1">
            <a:spLocks noChangeArrowheads="1"/>
          </p:cNvSpPr>
          <p:nvPr/>
        </p:nvSpPr>
        <p:spPr bwMode="auto">
          <a:xfrm>
            <a:off x="7480935"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984571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a:t>Write PHP code for finding the number of days in a month</a:t>
            </a:r>
            <a:r>
              <a:rPr lang="en-US" dirty="0" smtClean="0"/>
              <a:t>.</a:t>
            </a:r>
          </a:p>
          <a:p>
            <a:r>
              <a:rPr lang="en-US" dirty="0"/>
              <a:t>Write PHP code for </a:t>
            </a:r>
            <a:r>
              <a:rPr lang="en-US" dirty="0" smtClean="0"/>
              <a:t>display the day  when give  as short name of day.(ex Mon -&gt; Monday)</a:t>
            </a:r>
            <a:endParaRPr lang="en-US" dirty="0"/>
          </a:p>
          <a:p>
            <a:endParaRPr lang="en-US" dirty="0"/>
          </a:p>
          <a:p>
            <a:endParaRPr lang="en-US" dirty="0"/>
          </a:p>
        </p:txBody>
      </p:sp>
      <p:sp>
        <p:nvSpPr>
          <p:cNvPr id="4" name="TextBox 3"/>
          <p:cNvSpPr txBox="1">
            <a:spLocks noChangeArrowheads="1"/>
          </p:cNvSpPr>
          <p:nvPr/>
        </p:nvSpPr>
        <p:spPr bwMode="auto">
          <a:xfrm>
            <a:off x="7480935"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496242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a:xfrm>
            <a:off x="0" y="1774825"/>
            <a:ext cx="8991600" cy="4625975"/>
          </a:xfrm>
        </p:spPr>
        <p:txBody>
          <a:bodyPr numCol="2">
            <a:normAutofit fontScale="92500" lnSpcReduction="20000"/>
          </a:bodyPr>
          <a:lstStyle/>
          <a:p>
            <a:pPr marL="119062" indent="0">
              <a:buNone/>
              <a:defRPr/>
            </a:pPr>
            <a:r>
              <a:rPr lang="en-US" sz="2000" dirty="0">
                <a:solidFill>
                  <a:srgbClr val="FF3300"/>
                </a:solidFill>
                <a:latin typeface="Arial" charset="0"/>
                <a:cs typeface="Arial" charset="0"/>
              </a:rPr>
              <a:t>&lt;?</a:t>
            </a:r>
            <a:r>
              <a:rPr lang="en-US" sz="2000" dirty="0" err="1">
                <a:solidFill>
                  <a:srgbClr val="FF3300"/>
                </a:solidFill>
                <a:latin typeface="Arial" charset="0"/>
                <a:cs typeface="Arial" charset="0"/>
              </a:rPr>
              <a:t>php</a:t>
            </a:r>
            <a:endParaRPr lang="en-US" sz="2000" dirty="0">
              <a:solidFill>
                <a:srgbClr val="FF3300"/>
              </a:solidFill>
              <a:latin typeface="Arial" charset="0"/>
              <a:cs typeface="Arial" charset="0"/>
            </a:endParaRPr>
          </a:p>
          <a:p>
            <a:pPr marL="119062" indent="0">
              <a:buNone/>
              <a:defRPr/>
            </a:pPr>
            <a:r>
              <a:rPr lang="en-US" sz="2000" dirty="0">
                <a:latin typeface="Arial" charset="0"/>
                <a:cs typeface="Arial" charset="0"/>
              </a:rPr>
              <a:t>	/* write PHP code for finding the number of days in a month*/</a:t>
            </a:r>
          </a:p>
          <a:p>
            <a:pPr marL="119062" indent="0">
              <a:buNone/>
              <a:defRPr/>
            </a:pPr>
            <a:r>
              <a:rPr lang="en-US" sz="2000" dirty="0">
                <a:latin typeface="Arial" charset="0"/>
                <a:cs typeface="Arial" charset="0"/>
              </a:rPr>
              <a:t>	$a= 3;</a:t>
            </a:r>
          </a:p>
          <a:p>
            <a:pPr marL="119062" indent="0">
              <a:buNone/>
              <a:defRPr/>
            </a:pPr>
            <a:r>
              <a:rPr lang="en-US" sz="2000" dirty="0">
                <a:latin typeface="Arial" charset="0"/>
                <a:cs typeface="Arial" charset="0"/>
              </a:rPr>
              <a:t>	switch ($a)</a:t>
            </a:r>
          </a:p>
          <a:p>
            <a:pPr marL="119062" indent="0">
              <a:buNone/>
              <a:defRPr/>
            </a:pPr>
            <a:r>
              <a:rPr lang="en-US" sz="2000" dirty="0">
                <a:latin typeface="Arial" charset="0"/>
                <a:cs typeface="Arial" charset="0"/>
              </a:rPr>
              <a:t>	{</a:t>
            </a:r>
          </a:p>
          <a:p>
            <a:pPr marL="119062" indent="0">
              <a:buNone/>
              <a:defRPr/>
            </a:pPr>
            <a:r>
              <a:rPr lang="en-US" sz="2000" dirty="0">
                <a:latin typeface="Arial" charset="0"/>
                <a:cs typeface="Arial" charset="0"/>
              </a:rPr>
              <a:t>	</a:t>
            </a:r>
            <a:r>
              <a:rPr lang="en-US" sz="2000" dirty="0" smtClean="0">
                <a:latin typeface="Arial" charset="0"/>
                <a:cs typeface="Arial" charset="0"/>
              </a:rPr>
              <a:t>case </a:t>
            </a:r>
            <a:r>
              <a:rPr lang="en-US" sz="2000" dirty="0">
                <a:latin typeface="Arial" charset="0"/>
                <a:cs typeface="Arial" charset="0"/>
              </a:rPr>
              <a:t>1:</a:t>
            </a:r>
          </a:p>
          <a:p>
            <a:pPr marL="119062" indent="0">
              <a:buNone/>
              <a:defRPr/>
            </a:pPr>
            <a:r>
              <a:rPr lang="en-US" sz="2000" dirty="0">
                <a:latin typeface="Arial" charset="0"/>
                <a:cs typeface="Arial" charset="0"/>
              </a:rPr>
              <a:t>	</a:t>
            </a:r>
            <a:r>
              <a:rPr lang="en-US" sz="2000" dirty="0" smtClean="0">
                <a:latin typeface="Arial" charset="0"/>
                <a:cs typeface="Arial" charset="0"/>
              </a:rPr>
              <a:t>case </a:t>
            </a:r>
            <a:r>
              <a:rPr lang="en-US" sz="2000" dirty="0">
                <a:latin typeface="Arial" charset="0"/>
                <a:cs typeface="Arial" charset="0"/>
              </a:rPr>
              <a:t>3:</a:t>
            </a:r>
          </a:p>
          <a:p>
            <a:pPr marL="119062" indent="0">
              <a:buNone/>
              <a:defRPr/>
            </a:pPr>
            <a:r>
              <a:rPr lang="en-US" sz="2000" dirty="0">
                <a:latin typeface="Arial" charset="0"/>
                <a:cs typeface="Arial" charset="0"/>
              </a:rPr>
              <a:t>	</a:t>
            </a:r>
            <a:r>
              <a:rPr lang="en-US" sz="2000" dirty="0" smtClean="0">
                <a:latin typeface="Arial" charset="0"/>
                <a:cs typeface="Arial" charset="0"/>
              </a:rPr>
              <a:t>case </a:t>
            </a:r>
            <a:r>
              <a:rPr lang="en-US" sz="2000" dirty="0">
                <a:latin typeface="Arial" charset="0"/>
                <a:cs typeface="Arial" charset="0"/>
              </a:rPr>
              <a:t>5:</a:t>
            </a:r>
          </a:p>
          <a:p>
            <a:pPr marL="119062" indent="0">
              <a:buNone/>
              <a:defRPr/>
            </a:pPr>
            <a:r>
              <a:rPr lang="en-US" sz="2000" dirty="0">
                <a:latin typeface="Arial" charset="0"/>
                <a:cs typeface="Arial" charset="0"/>
              </a:rPr>
              <a:t>	</a:t>
            </a:r>
            <a:r>
              <a:rPr lang="en-US" sz="2000" dirty="0" smtClean="0">
                <a:latin typeface="Arial" charset="0"/>
                <a:cs typeface="Arial" charset="0"/>
              </a:rPr>
              <a:t>case </a:t>
            </a:r>
            <a:r>
              <a:rPr lang="en-US" sz="2000" dirty="0">
                <a:latin typeface="Arial" charset="0"/>
                <a:cs typeface="Arial" charset="0"/>
              </a:rPr>
              <a:t>7:</a:t>
            </a:r>
          </a:p>
          <a:p>
            <a:pPr marL="119062" indent="0">
              <a:buNone/>
              <a:defRPr/>
            </a:pPr>
            <a:r>
              <a:rPr lang="en-US" sz="2000" dirty="0">
                <a:latin typeface="Arial" charset="0"/>
                <a:cs typeface="Arial" charset="0"/>
              </a:rPr>
              <a:t>	</a:t>
            </a:r>
            <a:r>
              <a:rPr lang="en-US" sz="2000" dirty="0" smtClean="0">
                <a:latin typeface="Arial" charset="0"/>
                <a:cs typeface="Arial" charset="0"/>
              </a:rPr>
              <a:t>case </a:t>
            </a:r>
            <a:r>
              <a:rPr lang="en-US" sz="2000" dirty="0">
                <a:latin typeface="Arial" charset="0"/>
                <a:cs typeface="Arial" charset="0"/>
              </a:rPr>
              <a:t>8:</a:t>
            </a:r>
          </a:p>
          <a:p>
            <a:pPr marL="119062" indent="0">
              <a:buNone/>
              <a:defRPr/>
            </a:pPr>
            <a:r>
              <a:rPr lang="en-US" sz="2000" dirty="0">
                <a:latin typeface="Arial" charset="0"/>
                <a:cs typeface="Arial" charset="0"/>
              </a:rPr>
              <a:t>	</a:t>
            </a:r>
            <a:r>
              <a:rPr lang="en-US" sz="2000" dirty="0" smtClean="0">
                <a:latin typeface="Arial" charset="0"/>
                <a:cs typeface="Arial" charset="0"/>
              </a:rPr>
              <a:t>case </a:t>
            </a:r>
            <a:r>
              <a:rPr lang="en-US" sz="2000" dirty="0">
                <a:latin typeface="Arial" charset="0"/>
                <a:cs typeface="Arial" charset="0"/>
              </a:rPr>
              <a:t>10:</a:t>
            </a:r>
          </a:p>
          <a:p>
            <a:pPr marL="119062" indent="0">
              <a:buNone/>
              <a:defRPr/>
            </a:pPr>
            <a:r>
              <a:rPr lang="en-US" sz="2000" dirty="0">
                <a:latin typeface="Arial" charset="0"/>
                <a:cs typeface="Arial" charset="0"/>
              </a:rPr>
              <a:t>	</a:t>
            </a:r>
            <a:r>
              <a:rPr lang="en-US" sz="2000" dirty="0" smtClean="0">
                <a:latin typeface="Arial" charset="0"/>
                <a:cs typeface="Arial" charset="0"/>
              </a:rPr>
              <a:t>case </a:t>
            </a:r>
            <a:r>
              <a:rPr lang="en-US" sz="2000" dirty="0">
                <a:latin typeface="Arial" charset="0"/>
                <a:cs typeface="Arial" charset="0"/>
              </a:rPr>
              <a:t>12:</a:t>
            </a:r>
          </a:p>
          <a:p>
            <a:pPr marL="119062" indent="0">
              <a:buNone/>
              <a:defRPr/>
            </a:pPr>
            <a:r>
              <a:rPr lang="en-US" sz="2000" dirty="0" smtClean="0">
                <a:latin typeface="Arial" charset="0"/>
                <a:cs typeface="Arial" charset="0"/>
              </a:rPr>
              <a:t>echo </a:t>
            </a:r>
            <a:r>
              <a:rPr lang="en-US" sz="2000" dirty="0">
                <a:latin typeface="Arial" charset="0"/>
                <a:cs typeface="Arial" charset="0"/>
              </a:rPr>
              <a:t>"The number of days = 31";</a:t>
            </a:r>
          </a:p>
          <a:p>
            <a:pPr marL="119062" indent="0">
              <a:buNone/>
              <a:defRPr/>
            </a:pPr>
            <a:r>
              <a:rPr lang="en-US" sz="2000" dirty="0" smtClean="0">
                <a:latin typeface="Arial" charset="0"/>
                <a:cs typeface="Arial" charset="0"/>
              </a:rPr>
              <a:t>break</a:t>
            </a:r>
            <a:r>
              <a:rPr lang="en-US" sz="2000" dirty="0">
                <a:latin typeface="Arial" charset="0"/>
                <a:cs typeface="Arial" charset="0"/>
              </a:rPr>
              <a:t>;</a:t>
            </a:r>
          </a:p>
          <a:p>
            <a:pPr marL="119062" indent="0">
              <a:buNone/>
              <a:defRPr/>
            </a:pPr>
            <a:r>
              <a:rPr lang="en-US" sz="2000" dirty="0">
                <a:latin typeface="Arial" charset="0"/>
                <a:cs typeface="Arial" charset="0"/>
              </a:rPr>
              <a:t>		</a:t>
            </a:r>
            <a:endParaRPr lang="en-US" sz="2000" dirty="0" smtClean="0">
              <a:latin typeface="Arial" charset="0"/>
              <a:cs typeface="Arial" charset="0"/>
            </a:endParaRPr>
          </a:p>
          <a:p>
            <a:pPr marL="119062" indent="0">
              <a:buNone/>
              <a:defRPr/>
            </a:pPr>
            <a:endParaRPr lang="en-US" sz="2000" dirty="0">
              <a:latin typeface="Arial" charset="0"/>
              <a:cs typeface="Arial" charset="0"/>
            </a:endParaRPr>
          </a:p>
          <a:p>
            <a:pPr marL="119062" indent="0">
              <a:buNone/>
              <a:defRPr/>
            </a:pPr>
            <a:r>
              <a:rPr lang="en-US" sz="2000" dirty="0" smtClean="0">
                <a:latin typeface="Arial" charset="0"/>
                <a:cs typeface="Arial" charset="0"/>
              </a:rPr>
              <a:t>case </a:t>
            </a:r>
            <a:r>
              <a:rPr lang="en-US" sz="2000" dirty="0">
                <a:latin typeface="Arial" charset="0"/>
                <a:cs typeface="Arial" charset="0"/>
              </a:rPr>
              <a:t>2:</a:t>
            </a:r>
          </a:p>
          <a:p>
            <a:pPr marL="119062" indent="0">
              <a:buNone/>
              <a:defRPr/>
            </a:pPr>
            <a:r>
              <a:rPr lang="en-US" sz="2000" dirty="0" smtClean="0">
                <a:latin typeface="Arial" charset="0"/>
                <a:cs typeface="Arial" charset="0"/>
              </a:rPr>
              <a:t>echo </a:t>
            </a:r>
            <a:r>
              <a:rPr lang="en-US" sz="2000" dirty="0">
                <a:latin typeface="Arial" charset="0"/>
                <a:cs typeface="Arial" charset="0"/>
              </a:rPr>
              <a:t>"The number of days = 28";</a:t>
            </a:r>
          </a:p>
          <a:p>
            <a:pPr marL="119062" indent="0">
              <a:buNone/>
              <a:defRPr/>
            </a:pPr>
            <a:r>
              <a:rPr lang="en-US" sz="2000" dirty="0" smtClean="0">
                <a:latin typeface="Arial" charset="0"/>
                <a:cs typeface="Arial" charset="0"/>
              </a:rPr>
              <a:t>break</a:t>
            </a:r>
            <a:r>
              <a:rPr lang="en-US" sz="2000" dirty="0">
                <a:latin typeface="Arial" charset="0"/>
                <a:cs typeface="Arial" charset="0"/>
              </a:rPr>
              <a:t>;</a:t>
            </a:r>
          </a:p>
          <a:p>
            <a:pPr marL="119062" indent="0">
              <a:buNone/>
              <a:defRPr/>
            </a:pPr>
            <a:r>
              <a:rPr lang="en-US" sz="2000" dirty="0" smtClean="0">
                <a:latin typeface="Arial" charset="0"/>
                <a:cs typeface="Arial" charset="0"/>
              </a:rPr>
              <a:t>case </a:t>
            </a:r>
            <a:r>
              <a:rPr lang="en-US" sz="2000" dirty="0">
                <a:latin typeface="Arial" charset="0"/>
                <a:cs typeface="Arial" charset="0"/>
              </a:rPr>
              <a:t>4:</a:t>
            </a:r>
          </a:p>
          <a:p>
            <a:pPr marL="119062" indent="0">
              <a:buNone/>
              <a:defRPr/>
            </a:pPr>
            <a:r>
              <a:rPr lang="en-US" sz="2000" dirty="0" smtClean="0">
                <a:latin typeface="Arial" charset="0"/>
                <a:cs typeface="Arial" charset="0"/>
              </a:rPr>
              <a:t>case </a:t>
            </a:r>
            <a:r>
              <a:rPr lang="en-US" sz="2000" dirty="0">
                <a:latin typeface="Arial" charset="0"/>
                <a:cs typeface="Arial" charset="0"/>
              </a:rPr>
              <a:t>6:</a:t>
            </a:r>
          </a:p>
          <a:p>
            <a:pPr marL="119062" indent="0">
              <a:buNone/>
              <a:defRPr/>
            </a:pPr>
            <a:r>
              <a:rPr lang="en-US" sz="2000" dirty="0" smtClean="0">
                <a:latin typeface="Arial" charset="0"/>
                <a:cs typeface="Arial" charset="0"/>
              </a:rPr>
              <a:t>case </a:t>
            </a:r>
            <a:r>
              <a:rPr lang="en-US" sz="2000" dirty="0">
                <a:latin typeface="Arial" charset="0"/>
                <a:cs typeface="Arial" charset="0"/>
              </a:rPr>
              <a:t>9:</a:t>
            </a:r>
          </a:p>
          <a:p>
            <a:pPr marL="119062" indent="0">
              <a:buNone/>
              <a:defRPr/>
            </a:pPr>
            <a:r>
              <a:rPr lang="en-US" sz="2000" dirty="0" smtClean="0">
                <a:latin typeface="Arial" charset="0"/>
                <a:cs typeface="Arial" charset="0"/>
              </a:rPr>
              <a:t>case </a:t>
            </a:r>
            <a:r>
              <a:rPr lang="en-US" sz="2000" dirty="0">
                <a:latin typeface="Arial" charset="0"/>
                <a:cs typeface="Arial" charset="0"/>
              </a:rPr>
              <a:t>11:</a:t>
            </a:r>
          </a:p>
          <a:p>
            <a:pPr marL="119062" indent="0">
              <a:buNone/>
              <a:defRPr/>
            </a:pPr>
            <a:r>
              <a:rPr lang="en-US" sz="2000" dirty="0" smtClean="0">
                <a:latin typeface="Arial" charset="0"/>
                <a:cs typeface="Arial" charset="0"/>
              </a:rPr>
              <a:t>echo </a:t>
            </a:r>
            <a:r>
              <a:rPr lang="en-US" sz="2000" dirty="0">
                <a:latin typeface="Arial" charset="0"/>
                <a:cs typeface="Arial" charset="0"/>
              </a:rPr>
              <a:t>"The number of days = 30";</a:t>
            </a:r>
          </a:p>
          <a:p>
            <a:pPr marL="119062" indent="0">
              <a:buNone/>
              <a:defRPr/>
            </a:pPr>
            <a:r>
              <a:rPr lang="en-US" sz="2000" dirty="0" smtClean="0">
                <a:latin typeface="Arial" charset="0"/>
                <a:cs typeface="Arial" charset="0"/>
              </a:rPr>
              <a:t>break</a:t>
            </a:r>
            <a:r>
              <a:rPr lang="en-US" sz="2000" dirty="0">
                <a:latin typeface="Arial" charset="0"/>
                <a:cs typeface="Arial" charset="0"/>
              </a:rPr>
              <a:t>;</a:t>
            </a:r>
          </a:p>
          <a:p>
            <a:pPr marL="119062" indent="0">
              <a:buNone/>
              <a:defRPr/>
            </a:pPr>
            <a:r>
              <a:rPr lang="en-US" sz="2000" dirty="0" smtClean="0">
                <a:latin typeface="Arial" charset="0"/>
                <a:cs typeface="Arial" charset="0"/>
              </a:rPr>
              <a:t>default</a:t>
            </a:r>
            <a:r>
              <a:rPr lang="en-US" sz="2000" dirty="0">
                <a:latin typeface="Arial" charset="0"/>
                <a:cs typeface="Arial" charset="0"/>
              </a:rPr>
              <a:t>:</a:t>
            </a:r>
          </a:p>
          <a:p>
            <a:pPr marL="119062" indent="0">
              <a:buNone/>
              <a:defRPr/>
            </a:pPr>
            <a:r>
              <a:rPr lang="en-US" sz="2000" dirty="0" smtClean="0">
                <a:latin typeface="Arial" charset="0"/>
                <a:cs typeface="Arial" charset="0"/>
              </a:rPr>
              <a:t>echo </a:t>
            </a:r>
            <a:r>
              <a:rPr lang="en-US" sz="2000" dirty="0">
                <a:latin typeface="Arial" charset="0"/>
                <a:cs typeface="Arial" charset="0"/>
              </a:rPr>
              <a:t>"Error";</a:t>
            </a:r>
          </a:p>
          <a:p>
            <a:pPr marL="119062" indent="0">
              <a:buNone/>
              <a:defRPr/>
            </a:pPr>
            <a:r>
              <a:rPr lang="en-US" sz="2000" dirty="0" smtClean="0">
                <a:latin typeface="Arial" charset="0"/>
                <a:cs typeface="Arial" charset="0"/>
              </a:rPr>
              <a:t>break</a:t>
            </a:r>
            <a:r>
              <a:rPr lang="en-US" sz="2000" dirty="0">
                <a:latin typeface="Arial" charset="0"/>
                <a:cs typeface="Arial" charset="0"/>
              </a:rPr>
              <a:t>;</a:t>
            </a:r>
          </a:p>
          <a:p>
            <a:pPr marL="119062" indent="0">
              <a:buNone/>
              <a:defRPr/>
            </a:pPr>
            <a:r>
              <a:rPr lang="en-US" sz="2000" dirty="0">
                <a:latin typeface="Arial" charset="0"/>
                <a:cs typeface="Arial" charset="0"/>
              </a:rPr>
              <a:t>	</a:t>
            </a:r>
            <a:r>
              <a:rPr lang="en-US" sz="2000" dirty="0" smtClean="0">
                <a:latin typeface="Arial" charset="0"/>
                <a:cs typeface="Arial" charset="0"/>
              </a:rPr>
              <a:t>}</a:t>
            </a:r>
            <a:r>
              <a:rPr lang="en-US" sz="2000" dirty="0">
                <a:latin typeface="Arial" charset="0"/>
                <a:cs typeface="Arial" charset="0"/>
              </a:rPr>
              <a:t>	</a:t>
            </a:r>
          </a:p>
          <a:p>
            <a:pPr marL="119062" indent="0">
              <a:buNone/>
              <a:defRPr/>
            </a:pPr>
            <a:r>
              <a:rPr lang="en-US" sz="2000" dirty="0">
                <a:solidFill>
                  <a:srgbClr val="FF3300"/>
                </a:solidFill>
                <a:latin typeface="Arial" charset="0"/>
                <a:cs typeface="Arial" charset="0"/>
              </a:rPr>
              <a:t>?&gt;</a:t>
            </a:r>
            <a:endParaRPr lang="en-US" sz="2000" dirty="0"/>
          </a:p>
        </p:txBody>
      </p:sp>
      <p:sp>
        <p:nvSpPr>
          <p:cNvPr id="4" name="TextBox 3"/>
          <p:cNvSpPr txBox="1">
            <a:spLocks noChangeArrowheads="1"/>
          </p:cNvSpPr>
          <p:nvPr/>
        </p:nvSpPr>
        <p:spPr bwMode="auto">
          <a:xfrm>
            <a:off x="7480935"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46588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57346" name="Rectangle 3"/>
          <p:cNvSpPr>
            <a:spLocks noGrp="1" noChangeArrowheads="1"/>
          </p:cNvSpPr>
          <p:nvPr>
            <p:ph idx="1"/>
          </p:nvPr>
        </p:nvSpPr>
        <p:spPr>
          <a:xfrm>
            <a:off x="457200" y="1524000"/>
            <a:ext cx="8534400" cy="5334000"/>
          </a:xfrm>
        </p:spPr>
        <p:txBody>
          <a:bodyPr numCol="2">
            <a:normAutofit fontScale="92500" lnSpcReduction="10000"/>
          </a:bodyPr>
          <a:lstStyle/>
          <a:p>
            <a:pPr marL="119062" indent="0" eaLnBrk="1" hangingPunct="1">
              <a:buNone/>
            </a:pPr>
            <a:r>
              <a:rPr lang="en-US" sz="2400" dirty="0"/>
              <a:t>&lt;?</a:t>
            </a:r>
            <a:r>
              <a:rPr lang="en-US" sz="2400" dirty="0" err="1"/>
              <a:t>php</a:t>
            </a:r>
            <a:endParaRPr lang="en-US" sz="2400" dirty="0"/>
          </a:p>
          <a:p>
            <a:pPr marL="119062" indent="0" eaLnBrk="1" hangingPunct="1">
              <a:buNone/>
            </a:pPr>
            <a:r>
              <a:rPr lang="en-US" sz="2400" dirty="0"/>
              <a:t>$day="Thu";</a:t>
            </a:r>
          </a:p>
          <a:p>
            <a:pPr marL="119062" indent="0" eaLnBrk="1" hangingPunct="1">
              <a:buNone/>
            </a:pPr>
            <a:r>
              <a:rPr lang="en-US" sz="2400" dirty="0"/>
              <a:t>switch($day){</a:t>
            </a:r>
          </a:p>
          <a:p>
            <a:pPr marL="119062" indent="0" eaLnBrk="1" hangingPunct="1">
              <a:buNone/>
            </a:pPr>
            <a:r>
              <a:rPr lang="en-US" sz="2400" dirty="0"/>
              <a:t>case "Mon":{</a:t>
            </a:r>
          </a:p>
          <a:p>
            <a:pPr marL="119062" indent="0" eaLnBrk="1" hangingPunct="1">
              <a:buNone/>
            </a:pPr>
            <a:r>
              <a:rPr lang="en-US" sz="2400" dirty="0"/>
              <a:t>print("Monday");</a:t>
            </a:r>
          </a:p>
          <a:p>
            <a:pPr marL="119062" indent="0" eaLnBrk="1" hangingPunct="1">
              <a:buNone/>
            </a:pPr>
            <a:r>
              <a:rPr lang="en-US" sz="2400" dirty="0"/>
              <a:t>break</a:t>
            </a:r>
            <a:r>
              <a:rPr lang="en-US" sz="2400" dirty="0" smtClean="0"/>
              <a:t>;}</a:t>
            </a:r>
            <a:endParaRPr lang="en-US" sz="2400" dirty="0"/>
          </a:p>
          <a:p>
            <a:pPr marL="119062" indent="0" eaLnBrk="1" hangingPunct="1">
              <a:buNone/>
            </a:pPr>
            <a:r>
              <a:rPr lang="en-US" sz="2400" dirty="0"/>
              <a:t>case "Tue":{</a:t>
            </a:r>
          </a:p>
          <a:p>
            <a:pPr marL="119062" indent="0" eaLnBrk="1" hangingPunct="1">
              <a:buNone/>
            </a:pPr>
            <a:r>
              <a:rPr lang="en-US" sz="2400" dirty="0"/>
              <a:t>print("Tuesday");</a:t>
            </a:r>
          </a:p>
          <a:p>
            <a:pPr marL="119062" indent="0" eaLnBrk="1" hangingPunct="1">
              <a:buNone/>
            </a:pPr>
            <a:r>
              <a:rPr lang="en-US" sz="2400" dirty="0"/>
              <a:t>break</a:t>
            </a:r>
            <a:r>
              <a:rPr lang="en-US" sz="2400" dirty="0" smtClean="0"/>
              <a:t>;}</a:t>
            </a:r>
            <a:endParaRPr lang="en-US" sz="2400" dirty="0"/>
          </a:p>
          <a:p>
            <a:pPr marL="119062" indent="0" eaLnBrk="1" hangingPunct="1">
              <a:buNone/>
            </a:pPr>
            <a:r>
              <a:rPr lang="en-US" sz="2400" dirty="0"/>
              <a:t>case "Wed":{</a:t>
            </a:r>
          </a:p>
          <a:p>
            <a:pPr marL="119062" indent="0" eaLnBrk="1" hangingPunct="1">
              <a:buNone/>
            </a:pPr>
            <a:r>
              <a:rPr lang="en-US" sz="2400" dirty="0"/>
              <a:t>print("</a:t>
            </a:r>
            <a:r>
              <a:rPr lang="en-US" sz="2400" dirty="0" err="1"/>
              <a:t>Wednessday</a:t>
            </a:r>
            <a:r>
              <a:rPr lang="en-US" sz="2400" dirty="0"/>
              <a:t>");</a:t>
            </a:r>
          </a:p>
          <a:p>
            <a:pPr marL="119062" indent="0" eaLnBrk="1" hangingPunct="1">
              <a:buNone/>
            </a:pPr>
            <a:r>
              <a:rPr lang="en-US" sz="2400" dirty="0"/>
              <a:t>break</a:t>
            </a:r>
            <a:r>
              <a:rPr lang="en-US" sz="2400" dirty="0" smtClean="0"/>
              <a:t>;}</a:t>
            </a:r>
            <a:endParaRPr lang="en-US" sz="2400" dirty="0"/>
          </a:p>
          <a:p>
            <a:pPr marL="119062" indent="0" eaLnBrk="1" hangingPunct="1">
              <a:buNone/>
            </a:pPr>
            <a:r>
              <a:rPr lang="en-US" sz="2400" dirty="0"/>
              <a:t>case "Thu":{</a:t>
            </a:r>
          </a:p>
          <a:p>
            <a:pPr marL="119062" indent="0" eaLnBrk="1" hangingPunct="1">
              <a:buNone/>
            </a:pPr>
            <a:r>
              <a:rPr lang="en-US" sz="2400" dirty="0"/>
              <a:t>print("Thursday");</a:t>
            </a:r>
          </a:p>
          <a:p>
            <a:pPr marL="119062" indent="0" eaLnBrk="1" hangingPunct="1">
              <a:buNone/>
            </a:pPr>
            <a:r>
              <a:rPr lang="en-US" sz="2400" dirty="0"/>
              <a:t>break</a:t>
            </a:r>
            <a:r>
              <a:rPr lang="en-US" sz="2400" dirty="0" smtClean="0"/>
              <a:t>;}</a:t>
            </a:r>
            <a:endParaRPr lang="en-US" sz="2400" dirty="0"/>
          </a:p>
          <a:p>
            <a:pPr marL="119062" indent="0" eaLnBrk="1" hangingPunct="1">
              <a:buNone/>
            </a:pPr>
            <a:r>
              <a:rPr lang="en-US" sz="2400" dirty="0"/>
              <a:t>case "Fri":{</a:t>
            </a:r>
          </a:p>
          <a:p>
            <a:pPr marL="119062" indent="0" eaLnBrk="1" hangingPunct="1">
              <a:buNone/>
            </a:pPr>
            <a:r>
              <a:rPr lang="en-US" sz="2400" dirty="0"/>
              <a:t>print("Friday");</a:t>
            </a:r>
          </a:p>
          <a:p>
            <a:pPr marL="119062" indent="0" eaLnBrk="1" hangingPunct="1">
              <a:buNone/>
            </a:pPr>
            <a:r>
              <a:rPr lang="en-US" sz="2400" dirty="0"/>
              <a:t>break</a:t>
            </a:r>
            <a:r>
              <a:rPr lang="en-US" sz="2400" dirty="0" smtClean="0"/>
              <a:t>;}</a:t>
            </a:r>
            <a:endParaRPr lang="en-US" sz="2400" dirty="0"/>
          </a:p>
          <a:p>
            <a:pPr marL="119062" indent="0" eaLnBrk="1" hangingPunct="1">
              <a:buNone/>
            </a:pPr>
            <a:r>
              <a:rPr lang="en-US" sz="2400" dirty="0"/>
              <a:t>case "Sat":{</a:t>
            </a:r>
          </a:p>
          <a:p>
            <a:pPr marL="119062" indent="0" eaLnBrk="1" hangingPunct="1">
              <a:buNone/>
            </a:pPr>
            <a:r>
              <a:rPr lang="en-US" sz="2400" dirty="0"/>
              <a:t>print("Saturday");</a:t>
            </a:r>
          </a:p>
          <a:p>
            <a:pPr marL="119062" indent="0" eaLnBrk="1" hangingPunct="1">
              <a:buNone/>
            </a:pPr>
            <a:r>
              <a:rPr lang="en-US" sz="2400" dirty="0"/>
              <a:t>break</a:t>
            </a:r>
            <a:r>
              <a:rPr lang="en-US" sz="2400" dirty="0" smtClean="0"/>
              <a:t>;}</a:t>
            </a:r>
            <a:endParaRPr lang="en-US" sz="2400" dirty="0"/>
          </a:p>
          <a:p>
            <a:pPr marL="119062" indent="0" eaLnBrk="1" hangingPunct="1">
              <a:buNone/>
            </a:pPr>
            <a:r>
              <a:rPr lang="en-US" sz="2400" dirty="0"/>
              <a:t>case "Sun":{</a:t>
            </a:r>
          </a:p>
          <a:p>
            <a:pPr marL="119062" indent="0" eaLnBrk="1" hangingPunct="1">
              <a:buNone/>
            </a:pPr>
            <a:r>
              <a:rPr lang="en-US" sz="2400" dirty="0"/>
              <a:t>print("Sunday");</a:t>
            </a:r>
          </a:p>
          <a:p>
            <a:pPr marL="119062" indent="0" eaLnBrk="1" hangingPunct="1">
              <a:buNone/>
            </a:pPr>
            <a:r>
              <a:rPr lang="en-US" sz="2400" dirty="0"/>
              <a:t>break</a:t>
            </a:r>
            <a:r>
              <a:rPr lang="en-US" sz="2400" dirty="0" smtClean="0"/>
              <a:t>;}</a:t>
            </a:r>
            <a:endParaRPr lang="en-US" sz="2400" dirty="0"/>
          </a:p>
          <a:p>
            <a:pPr marL="119062" indent="0" eaLnBrk="1" hangingPunct="1">
              <a:buNone/>
            </a:pPr>
            <a:r>
              <a:rPr lang="en-US" sz="2400" dirty="0"/>
              <a:t>default: {</a:t>
            </a:r>
          </a:p>
          <a:p>
            <a:pPr marL="119062" indent="0" eaLnBrk="1" hangingPunct="1">
              <a:buNone/>
            </a:pPr>
            <a:r>
              <a:rPr lang="en-US" sz="2400" dirty="0"/>
              <a:t>print("error");}</a:t>
            </a:r>
          </a:p>
          <a:p>
            <a:pPr marL="119062" indent="0" eaLnBrk="1" hangingPunct="1">
              <a:buNone/>
            </a:pPr>
            <a:r>
              <a:rPr lang="en-US" sz="2400" dirty="0"/>
              <a:t>}</a:t>
            </a:r>
          </a:p>
          <a:p>
            <a:pPr marL="119062" indent="0" eaLnBrk="1" hangingPunct="1">
              <a:buNone/>
            </a:pPr>
            <a:r>
              <a:rPr lang="en-US" sz="2400" dirty="0"/>
              <a:t>?&gt;</a:t>
            </a:r>
            <a:endParaRPr lang="en-US" sz="2400" dirty="0" smtClean="0"/>
          </a:p>
        </p:txBody>
      </p:sp>
      <p:sp>
        <p:nvSpPr>
          <p:cNvPr id="4" name="TextBox 3"/>
          <p:cNvSpPr txBox="1">
            <a:spLocks noChangeArrowheads="1"/>
          </p:cNvSpPr>
          <p:nvPr/>
        </p:nvSpPr>
        <p:spPr bwMode="auto">
          <a:xfrm>
            <a:off x="7480935"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780204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PHP Looping Statements</a:t>
            </a:r>
            <a:endParaRPr lang="en-US" dirty="0"/>
          </a:p>
        </p:txBody>
      </p:sp>
      <p:sp>
        <p:nvSpPr>
          <p:cNvPr id="34819" name="Content Placeholder 2"/>
          <p:cNvSpPr>
            <a:spLocks noGrp="1"/>
          </p:cNvSpPr>
          <p:nvPr>
            <p:ph idx="1"/>
          </p:nvPr>
        </p:nvSpPr>
        <p:spPr/>
        <p:txBody>
          <a:bodyPr>
            <a:normAutofit fontScale="92500"/>
          </a:bodyPr>
          <a:lstStyle/>
          <a:p>
            <a:pPr eaLnBrk="1" hangingPunct="1"/>
            <a:r>
              <a:rPr lang="en-US" sz="2800" smtClean="0"/>
              <a:t>Loops execute a block of code a specified number of times, or while a specified condition is true.</a:t>
            </a:r>
          </a:p>
          <a:p>
            <a:pPr eaLnBrk="1" hangingPunct="1"/>
            <a:r>
              <a:rPr lang="en-US" sz="2800" smtClean="0"/>
              <a:t>In PHP, we have the following looping statements:</a:t>
            </a:r>
          </a:p>
          <a:p>
            <a:pPr lvl="1" eaLnBrk="1" hangingPunct="1"/>
            <a:r>
              <a:rPr lang="en-US" sz="2400" b="1" smtClean="0"/>
              <a:t>while </a:t>
            </a:r>
            <a:r>
              <a:rPr lang="en-US" sz="2400" smtClean="0"/>
              <a:t>- loops through a block of code while a specified condition is true </a:t>
            </a:r>
          </a:p>
          <a:p>
            <a:pPr lvl="1" eaLnBrk="1" hangingPunct="1"/>
            <a:r>
              <a:rPr lang="en-US" sz="2400" b="1" smtClean="0"/>
              <a:t>do...while</a:t>
            </a:r>
            <a:r>
              <a:rPr lang="en-US" sz="2400" smtClean="0"/>
              <a:t> - loops through a block of code once, and then repeats the loop as long as a specified condition is true </a:t>
            </a:r>
          </a:p>
          <a:p>
            <a:pPr lvl="1" eaLnBrk="1" hangingPunct="1"/>
            <a:r>
              <a:rPr lang="en-US" sz="2400" b="1" smtClean="0"/>
              <a:t>for </a:t>
            </a:r>
            <a:r>
              <a:rPr lang="en-US" sz="2400" smtClean="0"/>
              <a:t>- loops through a block of code a specified number of times </a:t>
            </a:r>
          </a:p>
          <a:p>
            <a:pPr lvl="1" eaLnBrk="1" hangingPunct="1"/>
            <a:r>
              <a:rPr lang="en-US" sz="2400" b="1" smtClean="0"/>
              <a:t>foreach </a:t>
            </a:r>
            <a:r>
              <a:rPr lang="en-US" sz="2400" smtClean="0"/>
              <a:t>- loops through a block of code for each element in an array </a:t>
            </a:r>
          </a:p>
          <a:p>
            <a:pPr eaLnBrk="1" hangingPunct="1"/>
            <a:endParaRPr lang="en-US" smtClean="0"/>
          </a:p>
        </p:txBody>
      </p:sp>
      <p:sp>
        <p:nvSpPr>
          <p:cNvPr id="4" name="TextBox 3"/>
          <p:cNvSpPr txBox="1">
            <a:spLocks noChangeArrowheads="1"/>
          </p:cNvSpPr>
          <p:nvPr/>
        </p:nvSpPr>
        <p:spPr bwMode="auto">
          <a:xfrm>
            <a:off x="7480935"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While Loop</a:t>
            </a:r>
            <a:endParaRPr lang="en-US" dirty="0"/>
          </a:p>
        </p:txBody>
      </p:sp>
      <p:sp>
        <p:nvSpPr>
          <p:cNvPr id="35843" name="Content Placeholder 2"/>
          <p:cNvSpPr>
            <a:spLocks noGrp="1"/>
          </p:cNvSpPr>
          <p:nvPr>
            <p:ph idx="1"/>
          </p:nvPr>
        </p:nvSpPr>
        <p:spPr/>
        <p:txBody>
          <a:bodyPr>
            <a:normAutofit fontScale="92500" lnSpcReduction="20000"/>
          </a:bodyPr>
          <a:lstStyle/>
          <a:p>
            <a:pPr eaLnBrk="1" hangingPunct="1"/>
            <a:r>
              <a:rPr lang="en-US" smtClean="0"/>
              <a:t>The while loop executes a block of code while a condition is true.</a:t>
            </a:r>
          </a:p>
          <a:p>
            <a:pPr eaLnBrk="1" hangingPunct="1"/>
            <a:r>
              <a:rPr lang="en-US" b="1" smtClean="0"/>
              <a:t>Syntax</a:t>
            </a:r>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r>
              <a:rPr lang="en-US" smtClean="0"/>
              <a:t>Write a PHP coding to print 0 – 9 digits on the screen.</a:t>
            </a:r>
          </a:p>
        </p:txBody>
      </p:sp>
      <p:sp>
        <p:nvSpPr>
          <p:cNvPr id="4" name="Rectangle 3"/>
          <p:cNvSpPr/>
          <p:nvPr/>
        </p:nvSpPr>
        <p:spPr>
          <a:xfrm>
            <a:off x="1524000" y="3352800"/>
            <a:ext cx="7086600" cy="1600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defRPr/>
            </a:pPr>
            <a:r>
              <a:rPr lang="en-US" dirty="0"/>
              <a:t>while (</a:t>
            </a:r>
            <a:r>
              <a:rPr lang="en-US" i="1" dirty="0"/>
              <a:t>condition</a:t>
            </a:r>
            <a:r>
              <a:rPr lang="en-US" dirty="0"/>
              <a:t>)</a:t>
            </a:r>
            <a:br>
              <a:rPr lang="en-US" dirty="0"/>
            </a:br>
            <a:r>
              <a:rPr lang="en-US" dirty="0"/>
              <a:t>  {</a:t>
            </a:r>
            <a:br>
              <a:rPr lang="en-US" dirty="0"/>
            </a:br>
            <a:r>
              <a:rPr lang="en-US" i="1" dirty="0"/>
              <a:t>  	code to be executed</a:t>
            </a:r>
            <a:r>
              <a:rPr lang="en-US" dirty="0"/>
              <a:t>;</a:t>
            </a:r>
            <a:br>
              <a:rPr lang="en-US" dirty="0"/>
            </a:br>
            <a:r>
              <a:rPr lang="en-US" dirty="0"/>
              <a:t>  }</a:t>
            </a:r>
          </a:p>
        </p:txBody>
      </p:sp>
      <p:sp>
        <p:nvSpPr>
          <p:cNvPr id="5" name="TextBox 3"/>
          <p:cNvSpPr txBox="1">
            <a:spLocks noChangeArrowheads="1"/>
          </p:cNvSpPr>
          <p:nvPr/>
        </p:nvSpPr>
        <p:spPr bwMode="auto">
          <a:xfrm>
            <a:off x="7480935"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Conditional Statements</a:t>
            </a:r>
            <a:endParaRPr lang="en-US" dirty="0">
              <a:solidFill>
                <a:schemeClr val="accent1">
                  <a:satMod val="150000"/>
                </a:schemeClr>
              </a:solidFill>
            </a:endParaRPr>
          </a:p>
        </p:txBody>
      </p:sp>
      <p:sp>
        <p:nvSpPr>
          <p:cNvPr id="3" name="Content Placeholder 2"/>
          <p:cNvSpPr>
            <a:spLocks noGrp="1"/>
          </p:cNvSpPr>
          <p:nvPr>
            <p:ph idx="1"/>
          </p:nvPr>
        </p:nvSpPr>
        <p:spPr/>
        <p:txBody>
          <a:bodyPr rtlCol="0">
            <a:normAutofit fontScale="92500" lnSpcReduction="20000"/>
          </a:bodyPr>
          <a:lstStyle/>
          <a:p>
            <a:pPr marL="438912" indent="-320040" eaLnBrk="1" fontAlgn="auto" hangingPunct="1">
              <a:spcBef>
                <a:spcPts val="0"/>
              </a:spcBef>
              <a:spcAft>
                <a:spcPts val="0"/>
              </a:spcAft>
              <a:buFont typeface="Wingdings 2"/>
              <a:buChar char=""/>
              <a:defRPr/>
            </a:pPr>
            <a:r>
              <a:rPr lang="en-US" dirty="0" smtClean="0"/>
              <a:t>In PHP we have the following conditional statements:</a:t>
            </a:r>
          </a:p>
          <a:p>
            <a:pPr marL="731520" lvl="1" indent="-274320" eaLnBrk="1" fontAlgn="auto" hangingPunct="1">
              <a:spcAft>
                <a:spcPts val="0"/>
              </a:spcAft>
              <a:buFont typeface="Wingdings"/>
              <a:buChar char=""/>
              <a:defRPr/>
            </a:pPr>
            <a:r>
              <a:rPr lang="en-US" b="1" dirty="0" smtClean="0"/>
              <a:t>if statement</a:t>
            </a:r>
            <a:r>
              <a:rPr lang="en-US" dirty="0" smtClean="0"/>
              <a:t> - use this statement to execute some code only if a specified condition is true </a:t>
            </a:r>
          </a:p>
          <a:p>
            <a:pPr marL="731520" lvl="1" indent="-274320" eaLnBrk="1" fontAlgn="auto" hangingPunct="1">
              <a:spcAft>
                <a:spcPts val="0"/>
              </a:spcAft>
              <a:buFont typeface="Wingdings"/>
              <a:buChar char=""/>
              <a:defRPr/>
            </a:pPr>
            <a:r>
              <a:rPr lang="en-US" b="1" dirty="0" smtClean="0"/>
              <a:t>if...else statement</a:t>
            </a:r>
            <a:r>
              <a:rPr lang="en-US" dirty="0" smtClean="0"/>
              <a:t> - use this statement to execute some code if a condition is true and another code if the condition is false </a:t>
            </a:r>
          </a:p>
          <a:p>
            <a:pPr marL="731520" lvl="1" indent="-274320" eaLnBrk="1" fontAlgn="auto" hangingPunct="1">
              <a:spcAft>
                <a:spcPts val="0"/>
              </a:spcAft>
              <a:buFont typeface="Wingdings"/>
              <a:buChar char=""/>
              <a:defRPr/>
            </a:pPr>
            <a:r>
              <a:rPr lang="en-US" b="1" dirty="0" smtClean="0"/>
              <a:t>if...</a:t>
            </a:r>
            <a:r>
              <a:rPr lang="en-US" b="1" dirty="0" err="1" smtClean="0"/>
              <a:t>elseif</a:t>
            </a:r>
            <a:r>
              <a:rPr lang="en-US" b="1" dirty="0" smtClean="0"/>
              <a:t>....else statement</a:t>
            </a:r>
            <a:r>
              <a:rPr lang="en-US" dirty="0" smtClean="0"/>
              <a:t> - use this statement to select one of several blocks of code to be executed </a:t>
            </a:r>
          </a:p>
          <a:p>
            <a:pPr marL="731520" lvl="1" indent="-274320" eaLnBrk="1" fontAlgn="auto" hangingPunct="1">
              <a:spcAft>
                <a:spcPts val="0"/>
              </a:spcAft>
              <a:buFont typeface="Wingdings"/>
              <a:buChar char=""/>
              <a:defRPr/>
            </a:pPr>
            <a:r>
              <a:rPr lang="en-US" b="1" dirty="0" smtClean="0"/>
              <a:t>switch statement</a:t>
            </a:r>
            <a:r>
              <a:rPr lang="en-US" dirty="0" smtClean="0"/>
              <a:t> - use this statement to select one of many blocks of code to be executed </a:t>
            </a:r>
          </a:p>
          <a:p>
            <a:pPr marL="438912" indent="-320040" eaLnBrk="1" fontAlgn="auto" hangingPunct="1">
              <a:spcBef>
                <a:spcPts val="0"/>
              </a:spcBef>
              <a:spcAft>
                <a:spcPts val="0"/>
              </a:spcAft>
              <a:buFont typeface="Wingdings 2"/>
              <a:buChar char=""/>
              <a:defRPr/>
            </a:pPr>
            <a:endParaRPr lang="en-US" dirty="0"/>
          </a:p>
        </p:txBody>
      </p:sp>
      <p:sp>
        <p:nvSpPr>
          <p:cNvPr id="4" name="TextBox 3"/>
          <p:cNvSpPr txBox="1">
            <a:spLocks noChangeArrowheads="1"/>
          </p:cNvSpPr>
          <p:nvPr/>
        </p:nvSpPr>
        <p:spPr bwMode="auto">
          <a:xfrm>
            <a:off x="7480935"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418" y="3048000"/>
            <a:ext cx="8546782"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3"/>
          <p:cNvSpPr txBox="1">
            <a:spLocks noChangeArrowheads="1"/>
          </p:cNvSpPr>
          <p:nvPr/>
        </p:nvSpPr>
        <p:spPr bwMode="auto">
          <a:xfrm>
            <a:off x="7480935"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672083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The do… while Statement</a:t>
            </a:r>
            <a:endParaRPr lang="en-US" dirty="0"/>
          </a:p>
        </p:txBody>
      </p:sp>
      <p:sp>
        <p:nvSpPr>
          <p:cNvPr id="36867" name="Content Placeholder 2"/>
          <p:cNvSpPr>
            <a:spLocks noGrp="1"/>
          </p:cNvSpPr>
          <p:nvPr>
            <p:ph idx="1"/>
          </p:nvPr>
        </p:nvSpPr>
        <p:spPr>
          <a:xfrm>
            <a:off x="457200" y="1774825"/>
            <a:ext cx="8229600" cy="4930775"/>
          </a:xfrm>
        </p:spPr>
        <p:txBody>
          <a:bodyPr>
            <a:normAutofit fontScale="92500" lnSpcReduction="10000"/>
          </a:bodyPr>
          <a:lstStyle/>
          <a:p>
            <a:pPr eaLnBrk="1" hangingPunct="1"/>
            <a:r>
              <a:rPr lang="en-US" smtClean="0"/>
              <a:t>The </a:t>
            </a:r>
            <a:r>
              <a:rPr lang="en-US" b="1" smtClean="0"/>
              <a:t>do...while</a:t>
            </a:r>
            <a:r>
              <a:rPr lang="en-US" smtClean="0"/>
              <a:t> statement will always execute the block of code once, it will then check the condition, and repeat the loop while the condition is true.</a:t>
            </a:r>
          </a:p>
          <a:p>
            <a:pPr eaLnBrk="1" hangingPunct="1"/>
            <a:r>
              <a:rPr lang="en-US" b="1" smtClean="0"/>
              <a:t>Syntax</a:t>
            </a:r>
          </a:p>
          <a:p>
            <a:pPr eaLnBrk="1" hangingPunct="1"/>
            <a:endParaRPr lang="en-US" smtClean="0"/>
          </a:p>
          <a:p>
            <a:pPr eaLnBrk="1" hangingPunct="1"/>
            <a:endParaRPr lang="en-US" smtClean="0"/>
          </a:p>
          <a:p>
            <a:pPr eaLnBrk="1" hangingPunct="1"/>
            <a:endParaRPr lang="en-US" smtClean="0"/>
          </a:p>
          <a:p>
            <a:pPr eaLnBrk="1" hangingPunct="1"/>
            <a:r>
              <a:rPr lang="en-US" smtClean="0"/>
              <a:t>Write code for print 1-9 digits using do…while loop.</a:t>
            </a:r>
          </a:p>
        </p:txBody>
      </p:sp>
      <p:sp>
        <p:nvSpPr>
          <p:cNvPr id="4" name="Rectangle 3"/>
          <p:cNvSpPr/>
          <p:nvPr/>
        </p:nvSpPr>
        <p:spPr>
          <a:xfrm>
            <a:off x="2514600" y="3657600"/>
            <a:ext cx="5334000" cy="1600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defRPr/>
            </a:pPr>
            <a:r>
              <a:rPr lang="en-US" dirty="0"/>
              <a:t>do</a:t>
            </a:r>
            <a:br>
              <a:rPr lang="en-US" dirty="0"/>
            </a:br>
            <a:r>
              <a:rPr lang="en-US" dirty="0"/>
              <a:t>  {</a:t>
            </a:r>
            <a:br>
              <a:rPr lang="en-US" dirty="0"/>
            </a:br>
            <a:r>
              <a:rPr lang="en-US" i="1" dirty="0"/>
              <a:t>         code to be executed;</a:t>
            </a:r>
            <a:br>
              <a:rPr lang="en-US" i="1" dirty="0"/>
            </a:br>
            <a:r>
              <a:rPr lang="en-US" i="1" dirty="0"/>
              <a:t>  </a:t>
            </a:r>
            <a:r>
              <a:rPr lang="en-US" dirty="0"/>
              <a:t>}</a:t>
            </a:r>
            <a:br>
              <a:rPr lang="en-US" dirty="0"/>
            </a:br>
            <a:r>
              <a:rPr lang="en-US" dirty="0"/>
              <a:t>while (</a:t>
            </a:r>
            <a:r>
              <a:rPr lang="en-US" i="1" dirty="0"/>
              <a:t>condition</a:t>
            </a:r>
            <a:r>
              <a:rPr lang="en-US" dirty="0"/>
              <a:t>); </a:t>
            </a:r>
          </a:p>
        </p:txBody>
      </p:sp>
      <p:sp>
        <p:nvSpPr>
          <p:cNvPr id="5" name="TextBox 3"/>
          <p:cNvSpPr txBox="1">
            <a:spLocks noChangeArrowheads="1"/>
          </p:cNvSpPr>
          <p:nvPr/>
        </p:nvSpPr>
        <p:spPr bwMode="auto">
          <a:xfrm>
            <a:off x="7480935"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normAutofit fontScale="92500"/>
          </a:bodyPr>
          <a:lstStyle/>
          <a:p>
            <a:endParaRPr lang="en-US" dirty="0" smtClean="0"/>
          </a:p>
          <a:p>
            <a:endParaRPr lang="en-US" dirty="0"/>
          </a:p>
          <a:p>
            <a:endParaRPr lang="en-US" dirty="0" smtClean="0"/>
          </a:p>
          <a:p>
            <a:endParaRPr lang="en-US" dirty="0"/>
          </a:p>
          <a:p>
            <a:endParaRPr lang="en-US" sz="2800" dirty="0" smtClean="0"/>
          </a:p>
          <a:p>
            <a:r>
              <a:rPr lang="en-US" sz="2800" dirty="0" smtClean="0"/>
              <a:t>Note</a:t>
            </a:r>
            <a:r>
              <a:rPr lang="en-US" sz="2800" dirty="0"/>
              <a:t>: Due to the expression being evaluated at the end of the structure, statement(s) in the do…while loop are executed at least once, even if the condition is false </a:t>
            </a:r>
          </a:p>
          <a:p>
            <a:endParaRPr lang="en-US"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828800"/>
            <a:ext cx="833022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3"/>
          <p:cNvSpPr txBox="1">
            <a:spLocks noChangeArrowheads="1"/>
          </p:cNvSpPr>
          <p:nvPr/>
        </p:nvSpPr>
        <p:spPr bwMode="auto">
          <a:xfrm>
            <a:off x="7480935"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287591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For Loop</a:t>
            </a:r>
            <a:endParaRPr lang="en-US" dirty="0"/>
          </a:p>
        </p:txBody>
      </p:sp>
      <p:sp>
        <p:nvSpPr>
          <p:cNvPr id="37891" name="Content Placeholder 2"/>
          <p:cNvSpPr>
            <a:spLocks noGrp="1"/>
          </p:cNvSpPr>
          <p:nvPr>
            <p:ph idx="1"/>
          </p:nvPr>
        </p:nvSpPr>
        <p:spPr>
          <a:xfrm>
            <a:off x="457200" y="1524000"/>
            <a:ext cx="8229600" cy="5334000"/>
          </a:xfrm>
        </p:spPr>
        <p:txBody>
          <a:bodyPr>
            <a:normAutofit lnSpcReduction="10000"/>
          </a:bodyPr>
          <a:lstStyle/>
          <a:p>
            <a:pPr eaLnBrk="1" hangingPunct="1"/>
            <a:r>
              <a:rPr lang="en-US" sz="2400" smtClean="0"/>
              <a:t>Loops execute a block of code a specified number of times, or while a specified condition is true.</a:t>
            </a:r>
          </a:p>
          <a:p>
            <a:pPr eaLnBrk="1" hangingPunct="1"/>
            <a:r>
              <a:rPr lang="en-US" sz="2400" b="1" smtClean="0"/>
              <a:t>Syntax</a:t>
            </a:r>
          </a:p>
          <a:p>
            <a:pPr eaLnBrk="1" hangingPunct="1"/>
            <a:endParaRPr lang="en-US" sz="2400" smtClean="0"/>
          </a:p>
          <a:p>
            <a:pPr eaLnBrk="1" hangingPunct="1"/>
            <a:endParaRPr lang="en-US" sz="2400" smtClean="0"/>
          </a:p>
          <a:p>
            <a:pPr eaLnBrk="1" hangingPunct="1"/>
            <a:endParaRPr lang="en-US" sz="2400" smtClean="0"/>
          </a:p>
          <a:p>
            <a:pPr eaLnBrk="1" hangingPunct="1"/>
            <a:r>
              <a:rPr lang="en-US" sz="2400" smtClean="0"/>
              <a:t>Parameters:</a:t>
            </a:r>
          </a:p>
          <a:p>
            <a:pPr eaLnBrk="1" hangingPunct="1"/>
            <a:r>
              <a:rPr lang="en-US" sz="2400" b="1" i="1" smtClean="0"/>
              <a:t>init</a:t>
            </a:r>
            <a:r>
              <a:rPr lang="en-US" sz="2400" b="1" smtClean="0"/>
              <a:t>:</a:t>
            </a:r>
            <a:r>
              <a:rPr lang="en-US" sz="2400" smtClean="0"/>
              <a:t> Mostly used to set a counter (but can be any code to be executed once at the beginning of the loop) </a:t>
            </a:r>
          </a:p>
          <a:p>
            <a:pPr eaLnBrk="1" hangingPunct="1"/>
            <a:r>
              <a:rPr lang="en-US" sz="2400" b="1" i="1" smtClean="0"/>
              <a:t>condition</a:t>
            </a:r>
            <a:r>
              <a:rPr lang="en-US" sz="2400" b="1" smtClean="0"/>
              <a:t>:</a:t>
            </a:r>
            <a:r>
              <a:rPr lang="en-US" sz="2400" smtClean="0"/>
              <a:t> Evaluated for each loop iteration. If it evaluates to TRUE, the loop continues. If it evaluates to FALSE, the loop ends. </a:t>
            </a:r>
          </a:p>
          <a:p>
            <a:pPr eaLnBrk="1" hangingPunct="1"/>
            <a:r>
              <a:rPr lang="en-US" sz="2400" b="1" i="1" smtClean="0"/>
              <a:t>increment</a:t>
            </a:r>
            <a:r>
              <a:rPr lang="en-US" sz="2400" b="1" smtClean="0"/>
              <a:t>:</a:t>
            </a:r>
            <a:r>
              <a:rPr lang="en-US" sz="2400" smtClean="0"/>
              <a:t> Mostly used to increment a counter (but can be any code to be executed at the end of the loop) </a:t>
            </a:r>
          </a:p>
          <a:p>
            <a:pPr eaLnBrk="1" hangingPunct="1"/>
            <a:endParaRPr lang="en-US" sz="2400" smtClean="0"/>
          </a:p>
          <a:p>
            <a:pPr eaLnBrk="1" hangingPunct="1"/>
            <a:endParaRPr lang="en-US" sz="2400" smtClean="0"/>
          </a:p>
        </p:txBody>
      </p:sp>
      <p:sp>
        <p:nvSpPr>
          <p:cNvPr id="4" name="Rectangle 3"/>
          <p:cNvSpPr/>
          <p:nvPr/>
        </p:nvSpPr>
        <p:spPr>
          <a:xfrm>
            <a:off x="1981200" y="2514600"/>
            <a:ext cx="5334000" cy="1219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defRPr/>
            </a:pPr>
            <a:r>
              <a:rPr lang="en-US" dirty="0"/>
              <a:t>for (</a:t>
            </a:r>
            <a:r>
              <a:rPr lang="en-US" i="1" dirty="0"/>
              <a:t>init; condition; increment</a:t>
            </a:r>
            <a:r>
              <a:rPr lang="en-US" dirty="0"/>
              <a:t>)</a:t>
            </a:r>
            <a:br>
              <a:rPr lang="en-US" dirty="0"/>
            </a:br>
            <a:r>
              <a:rPr lang="en-US" dirty="0"/>
              <a:t>  {</a:t>
            </a:r>
            <a:br>
              <a:rPr lang="en-US" dirty="0"/>
            </a:br>
            <a:r>
              <a:rPr lang="en-US" dirty="0"/>
              <a:t>        </a:t>
            </a:r>
            <a:r>
              <a:rPr lang="en-US" i="1" dirty="0"/>
              <a:t>code to be executed;</a:t>
            </a:r>
            <a:r>
              <a:rPr lang="en-US" dirty="0"/>
              <a:t/>
            </a:r>
            <a:br>
              <a:rPr lang="en-US" dirty="0"/>
            </a:br>
            <a:r>
              <a:rPr lang="en-US" dirty="0"/>
              <a:t>  } </a:t>
            </a:r>
          </a:p>
        </p:txBody>
      </p:sp>
      <p:sp>
        <p:nvSpPr>
          <p:cNvPr id="5" name="TextBox 3"/>
          <p:cNvSpPr txBox="1">
            <a:spLocks noChangeArrowheads="1"/>
          </p:cNvSpPr>
          <p:nvPr/>
        </p:nvSpPr>
        <p:spPr bwMode="auto">
          <a:xfrm>
            <a:off x="7480935"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a:latin typeface="Arial" charset="0"/>
                <a:cs typeface="Arial" charset="0"/>
              </a:rPr>
              <a:t>write code to print 0 to 9 using for loop</a:t>
            </a:r>
            <a:r>
              <a:rPr lang="en-US" dirty="0" smtClean="0">
                <a:latin typeface="Arial" charset="0"/>
                <a:cs typeface="Arial" charset="0"/>
              </a:rPr>
              <a:t>.</a:t>
            </a:r>
          </a:p>
          <a:p>
            <a:r>
              <a:rPr lang="en-US" dirty="0" smtClean="0">
                <a:latin typeface="Arial" charset="0"/>
                <a:cs typeface="Arial" charset="0"/>
              </a:rPr>
              <a:t>Write a program to display  following using for loop.(square of 1 to 10)</a:t>
            </a:r>
          </a:p>
          <a:p>
            <a:endParaRPr lang="en-US" b="1" dirty="0">
              <a:latin typeface="Arial" charset="0"/>
              <a:cs typeface="Arial" charset="0"/>
            </a:endParaRPr>
          </a:p>
          <a:p>
            <a:endParaRPr lang="en-US" dirty="0"/>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6629400" y="3200400"/>
            <a:ext cx="2019154" cy="3347545"/>
          </a:xfrm>
          <a:prstGeom prst="rect">
            <a:avLst/>
          </a:prstGeom>
        </p:spPr>
      </p:pic>
      <p:sp>
        <p:nvSpPr>
          <p:cNvPr id="5" name="TextBox 3"/>
          <p:cNvSpPr txBox="1">
            <a:spLocks noChangeArrowheads="1"/>
          </p:cNvSpPr>
          <p:nvPr/>
        </p:nvSpPr>
        <p:spPr bwMode="auto">
          <a:xfrm>
            <a:off x="7480935"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029148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normAutofit fontScale="92500" lnSpcReduction="20000"/>
          </a:bodyPr>
          <a:lstStyle/>
          <a:p>
            <a:pPr marL="119062" indent="0">
              <a:buNone/>
              <a:defRPr/>
            </a:pPr>
            <a:r>
              <a:rPr lang="en-US" b="1" dirty="0">
                <a:solidFill>
                  <a:srgbClr val="FF3300"/>
                </a:solidFill>
                <a:latin typeface="Arial" charset="0"/>
                <a:cs typeface="Arial" charset="0"/>
              </a:rPr>
              <a:t>&lt;?</a:t>
            </a:r>
            <a:r>
              <a:rPr lang="en-US" b="1" dirty="0" err="1">
                <a:solidFill>
                  <a:srgbClr val="FF3300"/>
                </a:solidFill>
                <a:latin typeface="Arial" charset="0"/>
                <a:cs typeface="Arial" charset="0"/>
              </a:rPr>
              <a:t>php</a:t>
            </a:r>
            <a:r>
              <a:rPr lang="en-US" b="1" dirty="0">
                <a:latin typeface="Arial" charset="0"/>
                <a:cs typeface="Arial" charset="0"/>
              </a:rPr>
              <a:t/>
            </a:r>
            <a:br>
              <a:rPr lang="en-US" b="1" dirty="0">
                <a:latin typeface="Arial" charset="0"/>
                <a:cs typeface="Arial" charset="0"/>
              </a:rPr>
            </a:br>
            <a:r>
              <a:rPr lang="en-US" b="1" dirty="0">
                <a:latin typeface="Arial" charset="0"/>
                <a:cs typeface="Arial" charset="0"/>
              </a:rPr>
              <a:t>      /* write code to print 0 to 9 using for loop. */</a:t>
            </a:r>
          </a:p>
          <a:p>
            <a:pPr marL="119062" indent="0">
              <a:buNone/>
              <a:defRPr/>
            </a:pPr>
            <a:r>
              <a:rPr lang="en-US" b="1" dirty="0">
                <a:latin typeface="Arial" charset="0"/>
                <a:cs typeface="Arial" charset="0"/>
              </a:rPr>
              <a:t>	$a=0;</a:t>
            </a:r>
          </a:p>
          <a:p>
            <a:pPr marL="119062" indent="0">
              <a:buNone/>
              <a:defRPr/>
            </a:pPr>
            <a:r>
              <a:rPr lang="en-US" b="1" dirty="0">
                <a:latin typeface="Arial" charset="0"/>
                <a:cs typeface="Arial" charset="0"/>
              </a:rPr>
              <a:t>	</a:t>
            </a:r>
            <a:r>
              <a:rPr lang="en-US" b="1" dirty="0">
                <a:solidFill>
                  <a:srgbClr val="008000"/>
                </a:solidFill>
                <a:latin typeface="Arial" charset="0"/>
                <a:cs typeface="Arial" charset="0"/>
              </a:rPr>
              <a:t>for</a:t>
            </a:r>
            <a:r>
              <a:rPr lang="en-US" b="1" dirty="0">
                <a:latin typeface="Arial" charset="0"/>
                <a:cs typeface="Arial" charset="0"/>
              </a:rPr>
              <a:t> ($a=0;$a&lt;10;$a++)</a:t>
            </a:r>
          </a:p>
          <a:p>
            <a:pPr marL="119062" indent="0">
              <a:buNone/>
              <a:defRPr/>
            </a:pPr>
            <a:r>
              <a:rPr lang="en-US" b="1" dirty="0">
                <a:latin typeface="Arial" charset="0"/>
                <a:cs typeface="Arial" charset="0"/>
              </a:rPr>
              <a:t>	{</a:t>
            </a:r>
          </a:p>
          <a:p>
            <a:pPr marL="119062" indent="0">
              <a:buNone/>
              <a:defRPr/>
            </a:pPr>
            <a:r>
              <a:rPr lang="en-US" b="1" dirty="0">
                <a:latin typeface="Arial" charset="0"/>
                <a:cs typeface="Arial" charset="0"/>
              </a:rPr>
              <a:t>		</a:t>
            </a:r>
            <a:r>
              <a:rPr lang="en-US" b="1" dirty="0">
                <a:solidFill>
                  <a:srgbClr val="0000FF"/>
                </a:solidFill>
                <a:latin typeface="Arial" charset="0"/>
                <a:cs typeface="Arial" charset="0"/>
              </a:rPr>
              <a:t>echo</a:t>
            </a:r>
            <a:r>
              <a:rPr lang="en-US" b="1" dirty="0">
                <a:latin typeface="Arial" charset="0"/>
                <a:cs typeface="Arial" charset="0"/>
              </a:rPr>
              <a:t> $a."&lt;</a:t>
            </a:r>
            <a:r>
              <a:rPr lang="en-US" b="1" dirty="0" err="1">
                <a:latin typeface="Arial" charset="0"/>
                <a:cs typeface="Arial" charset="0"/>
              </a:rPr>
              <a:t>br</a:t>
            </a:r>
            <a:r>
              <a:rPr lang="en-US" b="1" dirty="0">
                <a:latin typeface="Arial" charset="0"/>
                <a:cs typeface="Arial" charset="0"/>
              </a:rPr>
              <a:t>&gt;";</a:t>
            </a:r>
          </a:p>
          <a:p>
            <a:pPr marL="119062" indent="0">
              <a:buNone/>
              <a:defRPr/>
            </a:pPr>
            <a:r>
              <a:rPr lang="en-US" b="1" dirty="0">
                <a:latin typeface="Arial" charset="0"/>
                <a:cs typeface="Arial" charset="0"/>
              </a:rPr>
              <a:t>	}</a:t>
            </a:r>
          </a:p>
          <a:p>
            <a:pPr marL="119062" indent="0">
              <a:spcBef>
                <a:spcPct val="30000"/>
              </a:spcBef>
              <a:buNone/>
              <a:defRPr/>
            </a:pPr>
            <a:r>
              <a:rPr lang="en-US" b="1" dirty="0">
                <a:solidFill>
                  <a:srgbClr val="FF3300"/>
                </a:solidFill>
                <a:latin typeface="Arial" charset="0"/>
                <a:cs typeface="Arial" charset="0"/>
              </a:rPr>
              <a:t>?&gt;</a:t>
            </a:r>
            <a:r>
              <a:rPr lang="en-US" b="1" dirty="0">
                <a:latin typeface="Arial" charset="0"/>
                <a:cs typeface="Arial" charset="0"/>
              </a:rPr>
              <a:t> </a:t>
            </a:r>
          </a:p>
          <a:p>
            <a:endParaRPr lang="en-US"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1" y="5759795"/>
            <a:ext cx="6629400" cy="935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3"/>
          <p:cNvSpPr txBox="1">
            <a:spLocks noChangeArrowheads="1"/>
          </p:cNvSpPr>
          <p:nvPr/>
        </p:nvSpPr>
        <p:spPr bwMode="auto">
          <a:xfrm>
            <a:off x="7480935"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304984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pPr eaLnBrk="1" hangingPunct="1">
              <a:defRPr/>
            </a:pPr>
            <a:r>
              <a:rPr lang="en-US" dirty="0" smtClean="0"/>
              <a:t>Try</a:t>
            </a:r>
          </a:p>
        </p:txBody>
      </p:sp>
      <p:sp>
        <p:nvSpPr>
          <p:cNvPr id="190467" name="Rectangle 3"/>
          <p:cNvSpPr>
            <a:spLocks noGrp="1" noChangeArrowheads="1"/>
          </p:cNvSpPr>
          <p:nvPr>
            <p:ph idx="1"/>
          </p:nvPr>
        </p:nvSpPr>
        <p:spPr/>
        <p:txBody>
          <a:bodyPr>
            <a:normAutofit fontScale="92500" lnSpcReduction="20000"/>
          </a:bodyPr>
          <a:lstStyle/>
          <a:p>
            <a:pPr marL="119062" indent="0" eaLnBrk="1" hangingPunct="1">
              <a:lnSpc>
                <a:spcPct val="80000"/>
              </a:lnSpc>
              <a:buNone/>
              <a:defRPr/>
            </a:pPr>
            <a:r>
              <a:rPr lang="nn-NO" sz="2800" dirty="0" smtClean="0"/>
              <a:t>&lt;?php</a:t>
            </a:r>
          </a:p>
          <a:p>
            <a:pPr marL="119062" indent="0" eaLnBrk="1" hangingPunct="1">
              <a:lnSpc>
                <a:spcPct val="80000"/>
              </a:lnSpc>
              <a:buNone/>
              <a:defRPr/>
            </a:pPr>
            <a:r>
              <a:rPr lang="nn-NO" sz="2800" dirty="0" smtClean="0"/>
              <a:t>for ($i=1;$i&lt;11;$i++)</a:t>
            </a:r>
          </a:p>
          <a:p>
            <a:pPr marL="119062" indent="0" eaLnBrk="1" hangingPunct="1">
              <a:lnSpc>
                <a:spcPct val="80000"/>
              </a:lnSpc>
              <a:buNone/>
              <a:defRPr/>
            </a:pPr>
            <a:r>
              <a:rPr lang="nn-NO" sz="2800" dirty="0" smtClean="0"/>
              <a:t>{</a:t>
            </a:r>
          </a:p>
          <a:p>
            <a:pPr marL="119062" indent="0" eaLnBrk="1" hangingPunct="1">
              <a:lnSpc>
                <a:spcPct val="80000"/>
              </a:lnSpc>
              <a:buNone/>
              <a:defRPr/>
            </a:pPr>
            <a:r>
              <a:rPr lang="nn-NO" sz="2800" dirty="0" smtClean="0"/>
              <a:t> $j=$i*$i;</a:t>
            </a:r>
          </a:p>
          <a:p>
            <a:pPr marL="119062" indent="0" eaLnBrk="1" hangingPunct="1">
              <a:lnSpc>
                <a:spcPct val="80000"/>
              </a:lnSpc>
              <a:buNone/>
              <a:defRPr/>
            </a:pPr>
            <a:r>
              <a:rPr lang="nn-NO" sz="2800" dirty="0" smtClean="0"/>
              <a:t>?&gt;</a:t>
            </a:r>
          </a:p>
          <a:p>
            <a:pPr marL="119062" indent="0" eaLnBrk="1" hangingPunct="1">
              <a:lnSpc>
                <a:spcPct val="80000"/>
              </a:lnSpc>
              <a:buNone/>
              <a:defRPr/>
            </a:pPr>
            <a:r>
              <a:rPr lang="nn-NO" sz="2800" dirty="0" smtClean="0"/>
              <a:t>&lt;tr&gt;</a:t>
            </a:r>
          </a:p>
          <a:p>
            <a:pPr marL="119062" indent="0" eaLnBrk="1" hangingPunct="1">
              <a:lnSpc>
                <a:spcPct val="80000"/>
              </a:lnSpc>
              <a:buNone/>
              <a:defRPr/>
            </a:pPr>
            <a:r>
              <a:rPr lang="nn-NO" sz="2800" dirty="0" smtClean="0"/>
              <a:t>  &lt;td&gt;&lt;?echo $i?&gt;&lt;/td&gt;</a:t>
            </a:r>
          </a:p>
          <a:p>
            <a:pPr marL="119062" indent="0" eaLnBrk="1" hangingPunct="1">
              <a:lnSpc>
                <a:spcPct val="80000"/>
              </a:lnSpc>
              <a:buNone/>
              <a:defRPr/>
            </a:pPr>
            <a:r>
              <a:rPr lang="nn-NO" sz="2800" dirty="0" smtClean="0"/>
              <a:t>   &lt;td&gt;&lt;?echo $j ?&gt;&lt;/td&gt;</a:t>
            </a:r>
          </a:p>
          <a:p>
            <a:pPr marL="119062" indent="0" eaLnBrk="1" hangingPunct="1">
              <a:lnSpc>
                <a:spcPct val="80000"/>
              </a:lnSpc>
              <a:buNone/>
              <a:defRPr/>
            </a:pPr>
            <a:r>
              <a:rPr lang="nn-NO" sz="2800" dirty="0" smtClean="0"/>
              <a:t>&lt;/tr&gt;</a:t>
            </a:r>
          </a:p>
          <a:p>
            <a:pPr marL="119062" indent="0" eaLnBrk="1" hangingPunct="1">
              <a:lnSpc>
                <a:spcPct val="80000"/>
              </a:lnSpc>
              <a:buNone/>
              <a:defRPr/>
            </a:pPr>
            <a:r>
              <a:rPr lang="nn-NO" sz="2800" dirty="0" smtClean="0"/>
              <a:t>&lt;?</a:t>
            </a:r>
          </a:p>
          <a:p>
            <a:pPr marL="119062" indent="0" eaLnBrk="1" hangingPunct="1">
              <a:lnSpc>
                <a:spcPct val="80000"/>
              </a:lnSpc>
              <a:buNone/>
              <a:defRPr/>
            </a:pPr>
            <a:r>
              <a:rPr lang="nn-NO" sz="2800" dirty="0" smtClean="0"/>
              <a:t>}</a:t>
            </a:r>
          </a:p>
          <a:p>
            <a:pPr marL="119062" indent="0" eaLnBrk="1" hangingPunct="1">
              <a:lnSpc>
                <a:spcPct val="80000"/>
              </a:lnSpc>
              <a:buNone/>
              <a:defRPr/>
            </a:pPr>
            <a:r>
              <a:rPr lang="nn-NO" sz="2800" dirty="0" smtClean="0"/>
              <a:t>?&gt;</a:t>
            </a:r>
          </a:p>
          <a:p>
            <a:pPr eaLnBrk="1" hangingPunct="1">
              <a:lnSpc>
                <a:spcPct val="80000"/>
              </a:lnSpc>
              <a:defRPr/>
            </a:pPr>
            <a:endParaRPr lang="en-US" sz="1800" dirty="0" smtClean="0"/>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5486400" y="1676400"/>
            <a:ext cx="2895600" cy="4800600"/>
          </a:xfrm>
          <a:prstGeom prst="rect">
            <a:avLst/>
          </a:prstGeom>
        </p:spPr>
      </p:pic>
      <p:sp>
        <p:nvSpPr>
          <p:cNvPr id="5" name="TextBox 3"/>
          <p:cNvSpPr txBox="1">
            <a:spLocks noChangeArrowheads="1"/>
          </p:cNvSpPr>
          <p:nvPr/>
        </p:nvSpPr>
        <p:spPr bwMode="auto">
          <a:xfrm>
            <a:off x="7480935"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864755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err="1" smtClean="0"/>
              <a:t>Foreach</a:t>
            </a:r>
            <a:r>
              <a:rPr lang="en-US" dirty="0" smtClean="0"/>
              <a:t> Loop</a:t>
            </a:r>
            <a:endParaRPr lang="en-US" dirty="0"/>
          </a:p>
        </p:txBody>
      </p:sp>
      <p:sp>
        <p:nvSpPr>
          <p:cNvPr id="38915" name="Content Placeholder 2"/>
          <p:cNvSpPr>
            <a:spLocks noGrp="1"/>
          </p:cNvSpPr>
          <p:nvPr>
            <p:ph idx="1"/>
          </p:nvPr>
        </p:nvSpPr>
        <p:spPr>
          <a:xfrm>
            <a:off x="457200" y="1371600"/>
            <a:ext cx="8229600" cy="5181600"/>
          </a:xfrm>
        </p:spPr>
        <p:txBody>
          <a:bodyPr/>
          <a:lstStyle/>
          <a:p>
            <a:pPr eaLnBrk="1" hangingPunct="1"/>
            <a:r>
              <a:rPr lang="en-US" dirty="0" smtClean="0"/>
              <a:t>The </a:t>
            </a:r>
            <a:r>
              <a:rPr lang="en-US" dirty="0" err="1" smtClean="0"/>
              <a:t>foreach</a:t>
            </a:r>
            <a:r>
              <a:rPr lang="en-US" dirty="0" smtClean="0"/>
              <a:t> loop is used to loop through arrays.</a:t>
            </a:r>
          </a:p>
          <a:p>
            <a:pPr eaLnBrk="1" hangingPunct="1"/>
            <a:r>
              <a:rPr lang="en-US" b="1" dirty="0" smtClean="0"/>
              <a:t>Syntax</a:t>
            </a:r>
          </a:p>
          <a:p>
            <a:pPr eaLnBrk="1" hangingPunct="1"/>
            <a:endParaRPr lang="en-US" dirty="0" smtClean="0"/>
          </a:p>
          <a:p>
            <a:pPr marL="119062" indent="0" eaLnBrk="1" hangingPunct="1">
              <a:buNone/>
            </a:pPr>
            <a:endParaRPr lang="en-US" dirty="0" smtClean="0"/>
          </a:p>
        </p:txBody>
      </p:sp>
      <p:sp>
        <p:nvSpPr>
          <p:cNvPr id="4" name="Rectangle 3"/>
          <p:cNvSpPr/>
          <p:nvPr/>
        </p:nvSpPr>
        <p:spPr>
          <a:xfrm>
            <a:off x="1524000" y="3048000"/>
            <a:ext cx="5715000" cy="1905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defRPr/>
            </a:pPr>
            <a:r>
              <a:rPr lang="en-US" sz="2800" dirty="0" err="1"/>
              <a:t>foreach</a:t>
            </a:r>
            <a:r>
              <a:rPr lang="en-US" sz="2800" dirty="0"/>
              <a:t> ($</a:t>
            </a:r>
            <a:r>
              <a:rPr lang="en-US" sz="2800" i="1" dirty="0"/>
              <a:t>array </a:t>
            </a:r>
            <a:r>
              <a:rPr lang="en-US" sz="2800" dirty="0"/>
              <a:t>as</a:t>
            </a:r>
            <a:r>
              <a:rPr lang="en-US" sz="2800" i="1" dirty="0"/>
              <a:t> </a:t>
            </a:r>
            <a:r>
              <a:rPr lang="en-US" sz="2800" dirty="0"/>
              <a:t>$</a:t>
            </a:r>
            <a:r>
              <a:rPr lang="en-US" sz="2800" i="1" dirty="0"/>
              <a:t>value</a:t>
            </a:r>
            <a:r>
              <a:rPr lang="en-US" sz="2800" dirty="0"/>
              <a:t>)</a:t>
            </a:r>
            <a:br>
              <a:rPr lang="en-US" sz="2800" dirty="0"/>
            </a:br>
            <a:r>
              <a:rPr lang="en-US" sz="2800" dirty="0"/>
              <a:t>  {</a:t>
            </a:r>
            <a:br>
              <a:rPr lang="en-US" sz="2800" dirty="0"/>
            </a:br>
            <a:r>
              <a:rPr lang="en-US" sz="2800" dirty="0"/>
              <a:t>         </a:t>
            </a:r>
            <a:r>
              <a:rPr lang="en-US" sz="2800" i="1" dirty="0"/>
              <a:t>code to be executed;</a:t>
            </a:r>
            <a:r>
              <a:rPr lang="en-US" sz="2800" dirty="0"/>
              <a:t/>
            </a:r>
            <a:br>
              <a:rPr lang="en-US" sz="2800" dirty="0"/>
            </a:br>
            <a:r>
              <a:rPr lang="en-US" sz="2800" dirty="0"/>
              <a:t>  } </a:t>
            </a:r>
          </a:p>
        </p:txBody>
      </p:sp>
      <p:sp>
        <p:nvSpPr>
          <p:cNvPr id="5" name="TextBox 3"/>
          <p:cNvSpPr txBox="1">
            <a:spLocks noChangeArrowheads="1"/>
          </p:cNvSpPr>
          <p:nvPr/>
        </p:nvSpPr>
        <p:spPr bwMode="auto">
          <a:xfrm>
            <a:off x="7480935"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marL="119062" indent="0">
              <a:buNone/>
            </a:pPr>
            <a:r>
              <a:rPr lang="en-US" b="1" dirty="0">
                <a:solidFill>
                  <a:srgbClr val="FF3300"/>
                </a:solidFill>
                <a:latin typeface="Arial" charset="0"/>
                <a:cs typeface="Arial" charset="0"/>
              </a:rPr>
              <a:t>&lt;?</a:t>
            </a:r>
            <a:r>
              <a:rPr lang="en-US" b="1" dirty="0" err="1">
                <a:solidFill>
                  <a:srgbClr val="FF3300"/>
                </a:solidFill>
                <a:latin typeface="Arial" charset="0"/>
                <a:cs typeface="Arial" charset="0"/>
              </a:rPr>
              <a:t>php</a:t>
            </a:r>
            <a:r>
              <a:rPr lang="en-US" b="1" dirty="0">
                <a:latin typeface="Arial" charset="0"/>
                <a:cs typeface="Arial" charset="0"/>
              </a:rPr>
              <a:t/>
            </a:r>
            <a:br>
              <a:rPr lang="en-US" b="1" dirty="0">
                <a:latin typeface="Arial" charset="0"/>
                <a:cs typeface="Arial" charset="0"/>
              </a:rPr>
            </a:br>
            <a:r>
              <a:rPr lang="en-US" b="1" dirty="0">
                <a:latin typeface="Arial" charset="0"/>
                <a:cs typeface="Arial" charset="0"/>
              </a:rPr>
              <a:t>      $x=array(“Monday",“ Tuesday ",” Wednesday “, “Thursday”, “Friday”);</a:t>
            </a:r>
            <a:br>
              <a:rPr lang="en-US" b="1" dirty="0">
                <a:latin typeface="Arial" charset="0"/>
                <a:cs typeface="Arial" charset="0"/>
              </a:rPr>
            </a:br>
            <a:r>
              <a:rPr lang="en-US" b="1" dirty="0">
                <a:latin typeface="Arial" charset="0"/>
                <a:cs typeface="Arial" charset="0"/>
              </a:rPr>
              <a:t>	</a:t>
            </a:r>
            <a:r>
              <a:rPr lang="en-US" b="1" dirty="0" err="1">
                <a:solidFill>
                  <a:srgbClr val="008000"/>
                </a:solidFill>
                <a:latin typeface="Arial" charset="0"/>
                <a:cs typeface="Arial" charset="0"/>
              </a:rPr>
              <a:t>foreach</a:t>
            </a:r>
            <a:r>
              <a:rPr lang="en-US" b="1" dirty="0">
                <a:latin typeface="Arial" charset="0"/>
                <a:cs typeface="Arial" charset="0"/>
              </a:rPr>
              <a:t> ($x as $value)</a:t>
            </a:r>
            <a:br>
              <a:rPr lang="en-US" b="1" dirty="0">
                <a:latin typeface="Arial" charset="0"/>
                <a:cs typeface="Arial" charset="0"/>
              </a:rPr>
            </a:br>
            <a:r>
              <a:rPr lang="en-US" b="1" dirty="0">
                <a:latin typeface="Arial" charset="0"/>
                <a:cs typeface="Arial" charset="0"/>
              </a:rPr>
              <a:t>  	{</a:t>
            </a:r>
            <a:br>
              <a:rPr lang="en-US" b="1" dirty="0">
                <a:latin typeface="Arial" charset="0"/>
                <a:cs typeface="Arial" charset="0"/>
              </a:rPr>
            </a:br>
            <a:r>
              <a:rPr lang="en-US" b="1" dirty="0">
                <a:latin typeface="Arial" charset="0"/>
                <a:cs typeface="Arial" charset="0"/>
              </a:rPr>
              <a:t>  	       </a:t>
            </a:r>
            <a:r>
              <a:rPr lang="en-US" b="1" dirty="0">
                <a:solidFill>
                  <a:srgbClr val="0000FF"/>
                </a:solidFill>
                <a:latin typeface="Arial" charset="0"/>
                <a:cs typeface="Arial" charset="0"/>
              </a:rPr>
              <a:t>echo</a:t>
            </a:r>
            <a:r>
              <a:rPr lang="en-US" b="1" dirty="0">
                <a:latin typeface="Arial" charset="0"/>
                <a:cs typeface="Arial" charset="0"/>
              </a:rPr>
              <a:t> $value . "&lt;</a:t>
            </a:r>
            <a:r>
              <a:rPr lang="en-US" b="1" dirty="0" err="1">
                <a:latin typeface="Arial" charset="0"/>
                <a:cs typeface="Arial" charset="0"/>
              </a:rPr>
              <a:t>br</a:t>
            </a:r>
            <a:r>
              <a:rPr lang="en-US" b="1" dirty="0">
                <a:latin typeface="Arial" charset="0"/>
                <a:cs typeface="Arial" charset="0"/>
              </a:rPr>
              <a:t> /&gt;";</a:t>
            </a:r>
            <a:br>
              <a:rPr lang="en-US" b="1" dirty="0">
                <a:latin typeface="Arial" charset="0"/>
                <a:cs typeface="Arial" charset="0"/>
              </a:rPr>
            </a:br>
            <a:r>
              <a:rPr lang="en-US" b="1" dirty="0">
                <a:latin typeface="Arial" charset="0"/>
                <a:cs typeface="Arial" charset="0"/>
              </a:rPr>
              <a:t>  	}</a:t>
            </a:r>
            <a:br>
              <a:rPr lang="en-US" b="1" dirty="0">
                <a:latin typeface="Arial" charset="0"/>
                <a:cs typeface="Arial" charset="0"/>
              </a:rPr>
            </a:br>
            <a:r>
              <a:rPr lang="en-US" b="1" dirty="0">
                <a:solidFill>
                  <a:srgbClr val="FF3300"/>
                </a:solidFill>
                <a:latin typeface="Arial" charset="0"/>
                <a:cs typeface="Arial" charset="0"/>
              </a:rPr>
              <a:t>?&gt;</a:t>
            </a:r>
            <a:r>
              <a:rPr lang="en-US" b="1" dirty="0">
                <a:latin typeface="Arial" charset="0"/>
                <a:cs typeface="Arial" charset="0"/>
              </a:rPr>
              <a:t> </a:t>
            </a:r>
          </a:p>
          <a:p>
            <a:pPr marL="119062" indent="0">
              <a:buNone/>
            </a:pPr>
            <a:endParaRPr lang="en-US" dirty="0"/>
          </a:p>
        </p:txBody>
      </p:sp>
      <p:sp>
        <p:nvSpPr>
          <p:cNvPr id="4" name="TextBox 3"/>
          <p:cNvSpPr txBox="1">
            <a:spLocks noChangeArrowheads="1"/>
          </p:cNvSpPr>
          <p:nvPr/>
        </p:nvSpPr>
        <p:spPr bwMode="auto">
          <a:xfrm>
            <a:off x="7480935"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30915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b="1" dirty="0" smtClean="0"/>
              <a:t>Break and Continue</a:t>
            </a:r>
          </a:p>
        </p:txBody>
      </p:sp>
      <p:sp>
        <p:nvSpPr>
          <p:cNvPr id="65539" name="Rectangle 3"/>
          <p:cNvSpPr>
            <a:spLocks noGrp="1" noChangeArrowheads="1"/>
          </p:cNvSpPr>
          <p:nvPr>
            <p:ph idx="1"/>
          </p:nvPr>
        </p:nvSpPr>
        <p:spPr/>
        <p:txBody>
          <a:bodyPr/>
          <a:lstStyle/>
          <a:p>
            <a:pPr eaLnBrk="1" hangingPunct="1"/>
            <a:r>
              <a:rPr lang="en-US" smtClean="0"/>
              <a:t>The break command will break the loop and continue executing the code that follows after the loop (if any).</a:t>
            </a:r>
          </a:p>
          <a:p>
            <a:pPr eaLnBrk="1" hangingPunct="1"/>
            <a:r>
              <a:rPr lang="en-US" smtClean="0"/>
              <a:t>E.g.</a:t>
            </a:r>
          </a:p>
        </p:txBody>
      </p:sp>
      <p:pic>
        <p:nvPicPr>
          <p:cNvPr id="655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399" y="4191000"/>
            <a:ext cx="7736995" cy="181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3"/>
          <p:cNvSpPr txBox="1">
            <a:spLocks noChangeArrowheads="1"/>
          </p:cNvSpPr>
          <p:nvPr/>
        </p:nvSpPr>
        <p:spPr bwMode="auto">
          <a:xfrm>
            <a:off x="7480935"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504849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The if Statement</a:t>
            </a:r>
            <a:endParaRPr lang="en-US" dirty="0">
              <a:solidFill>
                <a:schemeClr val="accent1">
                  <a:satMod val="150000"/>
                </a:schemeClr>
              </a:solidFill>
            </a:endParaRPr>
          </a:p>
        </p:txBody>
      </p:sp>
      <p:sp>
        <p:nvSpPr>
          <p:cNvPr id="30723" name="Content Placeholder 2"/>
          <p:cNvSpPr>
            <a:spLocks noGrp="1"/>
          </p:cNvSpPr>
          <p:nvPr>
            <p:ph idx="1"/>
          </p:nvPr>
        </p:nvSpPr>
        <p:spPr/>
        <p:txBody>
          <a:bodyPr/>
          <a:lstStyle/>
          <a:p>
            <a:pPr eaLnBrk="1" hangingPunct="1"/>
            <a:r>
              <a:rPr lang="en-US" dirty="0" smtClean="0"/>
              <a:t>Use the if statement to execute some code only if a specified condition is true.</a:t>
            </a:r>
          </a:p>
          <a:p>
            <a:pPr eaLnBrk="1" hangingPunct="1"/>
            <a:r>
              <a:rPr lang="en-US" b="1" dirty="0" smtClean="0"/>
              <a:t>Syntax</a:t>
            </a:r>
            <a:br>
              <a:rPr lang="en-US" b="1" dirty="0" smtClean="0"/>
            </a:br>
            <a:endParaRPr lang="en-US" b="1" dirty="0" smtClean="0"/>
          </a:p>
          <a:p>
            <a:pPr eaLnBrk="1" hangingPunct="1"/>
            <a:r>
              <a:rPr lang="en-US" dirty="0" smtClean="0"/>
              <a:t>Example</a:t>
            </a:r>
            <a:br>
              <a:rPr lang="en-US" dirty="0" smtClean="0"/>
            </a:br>
            <a:r>
              <a:rPr lang="en-US" dirty="0" smtClean="0"/>
              <a:t>Write a PHP Program If the date is Friday print Have a nice weekend on screen.</a:t>
            </a:r>
          </a:p>
        </p:txBody>
      </p:sp>
      <p:sp>
        <p:nvSpPr>
          <p:cNvPr id="4" name="Rectangle 3"/>
          <p:cNvSpPr/>
          <p:nvPr/>
        </p:nvSpPr>
        <p:spPr>
          <a:xfrm>
            <a:off x="2057400" y="3581400"/>
            <a:ext cx="62484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if (</a:t>
            </a:r>
            <a:r>
              <a:rPr lang="en-US" i="1" dirty="0"/>
              <a:t>condition</a:t>
            </a:r>
            <a:r>
              <a:rPr lang="en-US" dirty="0"/>
              <a:t>) </a:t>
            </a:r>
            <a:r>
              <a:rPr lang="en-US" i="1" dirty="0"/>
              <a:t>code to be executed if condition is true;</a:t>
            </a:r>
            <a:endParaRPr lang="en-US" dirty="0"/>
          </a:p>
        </p:txBody>
      </p:sp>
      <p:sp>
        <p:nvSpPr>
          <p:cNvPr id="5" name="TextBox 3"/>
          <p:cNvSpPr txBox="1">
            <a:spLocks noChangeArrowheads="1"/>
          </p:cNvSpPr>
          <p:nvPr/>
        </p:nvSpPr>
        <p:spPr bwMode="auto">
          <a:xfrm>
            <a:off x="7480935"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b="1" dirty="0" smtClean="0"/>
              <a:t>Break and Continue</a:t>
            </a:r>
          </a:p>
        </p:txBody>
      </p:sp>
      <p:sp>
        <p:nvSpPr>
          <p:cNvPr id="66563" name="Rectangle 3"/>
          <p:cNvSpPr>
            <a:spLocks noGrp="1" noChangeArrowheads="1"/>
          </p:cNvSpPr>
          <p:nvPr>
            <p:ph idx="1"/>
          </p:nvPr>
        </p:nvSpPr>
        <p:spPr/>
        <p:txBody>
          <a:bodyPr/>
          <a:lstStyle/>
          <a:p>
            <a:pPr eaLnBrk="1" hangingPunct="1"/>
            <a:r>
              <a:rPr lang="en-US" smtClean="0"/>
              <a:t>The continue command will break the current loop and continue with the next value.</a:t>
            </a:r>
          </a:p>
          <a:p>
            <a:pPr eaLnBrk="1" hangingPunct="1"/>
            <a:r>
              <a:rPr lang="en-US" smtClean="0"/>
              <a:t>E.g.</a:t>
            </a:r>
          </a:p>
        </p:txBody>
      </p:sp>
      <p:pic>
        <p:nvPicPr>
          <p:cNvPr id="6656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962400"/>
            <a:ext cx="8686800" cy="1926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3"/>
          <p:cNvSpPr txBox="1">
            <a:spLocks noChangeArrowheads="1"/>
          </p:cNvSpPr>
          <p:nvPr/>
        </p:nvSpPr>
        <p:spPr bwMode="auto">
          <a:xfrm>
            <a:off x="7480935"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585515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152400" y="155448"/>
            <a:ext cx="8534400" cy="1139952"/>
          </a:xfrm>
        </p:spPr>
        <p:txBody>
          <a:bodyPr>
            <a:normAutofit fontScale="90000"/>
          </a:bodyPr>
          <a:lstStyle/>
          <a:p>
            <a:pPr eaLnBrk="1" hangingPunct="1"/>
            <a:r>
              <a:rPr lang="en-US" sz="4000" b="1" dirty="0" smtClean="0"/>
              <a:t>Using the ? Operator / conditional operator</a:t>
            </a:r>
          </a:p>
        </p:txBody>
      </p:sp>
      <p:sp>
        <p:nvSpPr>
          <p:cNvPr id="67587" name="Rectangle 3"/>
          <p:cNvSpPr>
            <a:spLocks noGrp="1" noChangeArrowheads="1"/>
          </p:cNvSpPr>
          <p:nvPr>
            <p:ph idx="1"/>
          </p:nvPr>
        </p:nvSpPr>
        <p:spPr>
          <a:xfrm>
            <a:off x="152400" y="1600200"/>
            <a:ext cx="8763000" cy="4525963"/>
          </a:xfrm>
        </p:spPr>
        <p:txBody>
          <a:bodyPr>
            <a:normAutofit lnSpcReduction="10000"/>
          </a:bodyPr>
          <a:lstStyle/>
          <a:p>
            <a:pPr algn="just" eaLnBrk="1" hangingPunct="1">
              <a:lnSpc>
                <a:spcPct val="90000"/>
              </a:lnSpc>
            </a:pPr>
            <a:r>
              <a:rPr lang="en-US" sz="2800" dirty="0" smtClean="0"/>
              <a:t>The ? or ternary operator is similar to the if statement but returns a value derived from one of two expressions separated by a colon. Which expression is used to generate the value returned depends on the result of a test expression</a:t>
            </a:r>
          </a:p>
          <a:p>
            <a:pPr eaLnBrk="1" hangingPunct="1">
              <a:lnSpc>
                <a:spcPct val="90000"/>
              </a:lnSpc>
              <a:buFontTx/>
              <a:buNone/>
            </a:pPr>
            <a:endParaRPr lang="en-US" sz="2800" dirty="0" smtClean="0"/>
          </a:p>
          <a:p>
            <a:pPr eaLnBrk="1" hangingPunct="1">
              <a:lnSpc>
                <a:spcPct val="90000"/>
              </a:lnSpc>
              <a:buFontTx/>
              <a:buNone/>
            </a:pPr>
            <a:r>
              <a:rPr lang="en-US" sz="1800" dirty="0" smtClean="0"/>
              <a:t>	</a:t>
            </a:r>
            <a:r>
              <a:rPr lang="en-US" dirty="0" smtClean="0">
                <a:solidFill>
                  <a:srgbClr val="33CC33"/>
                </a:solidFill>
              </a:rPr>
              <a:t>(</a:t>
            </a:r>
            <a:r>
              <a:rPr lang="en-US" i="1" dirty="0" smtClean="0">
                <a:solidFill>
                  <a:srgbClr val="33CC33"/>
                </a:solidFill>
              </a:rPr>
              <a:t>expression</a:t>
            </a:r>
            <a:r>
              <a:rPr lang="en-US" dirty="0" smtClean="0">
                <a:solidFill>
                  <a:srgbClr val="33CC33"/>
                </a:solidFill>
              </a:rPr>
              <a:t>)?</a:t>
            </a:r>
            <a:r>
              <a:rPr lang="en-US" i="1" dirty="0" smtClean="0">
                <a:solidFill>
                  <a:srgbClr val="33CC33"/>
                </a:solidFill>
              </a:rPr>
              <a:t>returned_if_expression_is_true:returned_if_expression_is_false;</a:t>
            </a:r>
          </a:p>
          <a:p>
            <a:pPr eaLnBrk="1" hangingPunct="1">
              <a:lnSpc>
                <a:spcPct val="90000"/>
              </a:lnSpc>
            </a:pPr>
            <a:endParaRPr lang="en-US" sz="1800" i="1" dirty="0" smtClean="0"/>
          </a:p>
          <a:p>
            <a:pPr eaLnBrk="1" hangingPunct="1">
              <a:lnSpc>
                <a:spcPct val="90000"/>
              </a:lnSpc>
            </a:pPr>
            <a:r>
              <a:rPr lang="en-US" sz="2800" dirty="0" smtClean="0"/>
              <a:t>If the test expression evaluates to true, the result of the second expression is returned; otherwise, the value of the third expression is returned.</a:t>
            </a:r>
          </a:p>
        </p:txBody>
      </p:sp>
      <p:sp>
        <p:nvSpPr>
          <p:cNvPr id="4" name="TextBox 3"/>
          <p:cNvSpPr txBox="1">
            <a:spLocks noChangeArrowheads="1"/>
          </p:cNvSpPr>
          <p:nvPr/>
        </p:nvSpPr>
        <p:spPr bwMode="auto">
          <a:xfrm>
            <a:off x="7480935"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873404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b="1" dirty="0" smtClean="0"/>
              <a:t>Conditional Operator</a:t>
            </a:r>
          </a:p>
        </p:txBody>
      </p:sp>
      <p:sp>
        <p:nvSpPr>
          <p:cNvPr id="68611" name="Rectangle 3"/>
          <p:cNvSpPr>
            <a:spLocks noGrp="1" noChangeArrowheads="1"/>
          </p:cNvSpPr>
          <p:nvPr>
            <p:ph idx="1"/>
          </p:nvPr>
        </p:nvSpPr>
        <p:spPr/>
        <p:txBody>
          <a:bodyPr/>
          <a:lstStyle/>
          <a:p>
            <a:pPr eaLnBrk="1" hangingPunct="1"/>
            <a:r>
              <a:rPr lang="en-US" smtClean="0"/>
              <a:t>PHP also contains a conditional operator that assigns a value to a variable based on some condition.</a:t>
            </a:r>
          </a:p>
          <a:p>
            <a:pPr eaLnBrk="1" hangingPunct="1"/>
            <a:r>
              <a:rPr lang="en-US" smtClean="0"/>
              <a:t>E.g.</a:t>
            </a:r>
          </a:p>
          <a:p>
            <a:pPr eaLnBrk="1" hangingPunct="1"/>
            <a:endParaRPr lang="en-US" smtClean="0"/>
          </a:p>
        </p:txBody>
      </p:sp>
      <p:pic>
        <p:nvPicPr>
          <p:cNvPr id="6861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3276600"/>
            <a:ext cx="5943600" cy="291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3"/>
          <p:cNvSpPr txBox="1">
            <a:spLocks noChangeArrowheads="1"/>
          </p:cNvSpPr>
          <p:nvPr/>
        </p:nvSpPr>
        <p:spPr bwMode="auto">
          <a:xfrm>
            <a:off x="7480935"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100508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a:t>
            </a:r>
            <a:endParaRPr lang="en-US" dirty="0"/>
          </a:p>
        </p:txBody>
      </p:sp>
      <p:sp>
        <p:nvSpPr>
          <p:cNvPr id="69634" name="Rectangle 3"/>
          <p:cNvSpPr>
            <a:spLocks noGrp="1" noChangeArrowheads="1"/>
          </p:cNvSpPr>
          <p:nvPr>
            <p:ph idx="1"/>
          </p:nvPr>
        </p:nvSpPr>
        <p:spPr>
          <a:xfrm>
            <a:off x="76200" y="1447800"/>
            <a:ext cx="9067800" cy="5333999"/>
          </a:xfrm>
        </p:spPr>
        <p:txBody>
          <a:bodyPr>
            <a:normAutofit fontScale="92500" lnSpcReduction="10000"/>
          </a:bodyPr>
          <a:lstStyle/>
          <a:p>
            <a:pPr marL="381000" indent="-381000" eaLnBrk="1" hangingPunct="1">
              <a:lnSpc>
                <a:spcPct val="80000"/>
              </a:lnSpc>
              <a:buFontTx/>
              <a:buNone/>
            </a:pPr>
            <a:r>
              <a:rPr lang="en-US" dirty="0" smtClean="0"/>
              <a:t>&lt;html&gt;</a:t>
            </a:r>
          </a:p>
          <a:p>
            <a:pPr marL="381000" indent="-381000" eaLnBrk="1" hangingPunct="1">
              <a:lnSpc>
                <a:spcPct val="80000"/>
              </a:lnSpc>
              <a:buFontTx/>
              <a:buNone/>
            </a:pPr>
            <a:r>
              <a:rPr lang="en-US" dirty="0" smtClean="0"/>
              <a:t> &lt;head&gt;</a:t>
            </a:r>
          </a:p>
          <a:p>
            <a:pPr marL="381000" indent="-381000" eaLnBrk="1" hangingPunct="1">
              <a:lnSpc>
                <a:spcPct val="80000"/>
              </a:lnSpc>
              <a:buFontTx/>
              <a:buNone/>
            </a:pPr>
            <a:r>
              <a:rPr lang="en-US" dirty="0" smtClean="0"/>
              <a:t>&lt;title&gt;Listing 5.5&lt;/title&gt;</a:t>
            </a:r>
          </a:p>
          <a:p>
            <a:pPr marL="381000" indent="-381000" eaLnBrk="1" hangingPunct="1">
              <a:lnSpc>
                <a:spcPct val="80000"/>
              </a:lnSpc>
              <a:buFontTx/>
              <a:buNone/>
            </a:pPr>
            <a:r>
              <a:rPr lang="en-US" dirty="0" smtClean="0"/>
              <a:t> &lt;/head&gt;</a:t>
            </a:r>
          </a:p>
          <a:p>
            <a:pPr marL="381000" indent="-381000" eaLnBrk="1" hangingPunct="1">
              <a:lnSpc>
                <a:spcPct val="80000"/>
              </a:lnSpc>
              <a:buFontTx/>
              <a:buNone/>
            </a:pPr>
            <a:r>
              <a:rPr lang="en-US" dirty="0" smtClean="0"/>
              <a:t> &lt;body&gt;</a:t>
            </a:r>
          </a:p>
          <a:p>
            <a:pPr marL="381000" indent="-381000" eaLnBrk="1" hangingPunct="1">
              <a:lnSpc>
                <a:spcPct val="80000"/>
              </a:lnSpc>
              <a:buFontTx/>
              <a:buNone/>
            </a:pPr>
            <a:r>
              <a:rPr lang="en-US" dirty="0" smtClean="0"/>
              <a:t> &lt;?</a:t>
            </a:r>
            <a:r>
              <a:rPr lang="en-US" dirty="0" err="1" smtClean="0"/>
              <a:t>php</a:t>
            </a:r>
            <a:endParaRPr lang="en-US" dirty="0" smtClean="0"/>
          </a:p>
          <a:p>
            <a:pPr marL="381000" indent="-381000" eaLnBrk="1" hangingPunct="1">
              <a:lnSpc>
                <a:spcPct val="80000"/>
              </a:lnSpc>
              <a:buFontTx/>
              <a:buNone/>
            </a:pPr>
            <a:r>
              <a:rPr lang="en-US" dirty="0" smtClean="0"/>
              <a:t>$mood = "sad";</a:t>
            </a:r>
          </a:p>
          <a:p>
            <a:pPr marL="381000" indent="-381000" eaLnBrk="1" hangingPunct="1">
              <a:lnSpc>
                <a:spcPct val="80000"/>
              </a:lnSpc>
              <a:buFontTx/>
              <a:buNone/>
            </a:pPr>
            <a:r>
              <a:rPr lang="en-US" dirty="0" smtClean="0"/>
              <a:t> $text = ( $mood=="happy" )?"Hooray, I'm in a good </a:t>
            </a:r>
            <a:r>
              <a:rPr lang="en-US" dirty="0" err="1" smtClean="0"/>
              <a:t>mood":"Not</a:t>
            </a:r>
            <a:r>
              <a:rPr lang="en-US" dirty="0" smtClean="0"/>
              <a:t> happy but $mood";</a:t>
            </a:r>
          </a:p>
          <a:p>
            <a:pPr marL="381000" indent="-381000" eaLnBrk="1" hangingPunct="1">
              <a:lnSpc>
                <a:spcPct val="80000"/>
              </a:lnSpc>
              <a:buFontTx/>
              <a:buNone/>
            </a:pPr>
            <a:r>
              <a:rPr lang="en-US" dirty="0" smtClean="0"/>
              <a:t> print "$text";</a:t>
            </a:r>
          </a:p>
          <a:p>
            <a:pPr marL="381000" indent="-381000" eaLnBrk="1" hangingPunct="1">
              <a:lnSpc>
                <a:spcPct val="80000"/>
              </a:lnSpc>
              <a:buFontTx/>
              <a:buNone/>
            </a:pPr>
            <a:r>
              <a:rPr lang="en-US" dirty="0" smtClean="0"/>
              <a:t>?&gt;</a:t>
            </a:r>
          </a:p>
          <a:p>
            <a:pPr marL="381000" indent="-381000" eaLnBrk="1" hangingPunct="1">
              <a:lnSpc>
                <a:spcPct val="80000"/>
              </a:lnSpc>
              <a:buFontTx/>
              <a:buNone/>
            </a:pPr>
            <a:r>
              <a:rPr lang="en-US" dirty="0" smtClean="0"/>
              <a:t>&lt;/body&gt;</a:t>
            </a:r>
          </a:p>
          <a:p>
            <a:pPr marL="381000" indent="-381000" eaLnBrk="1" hangingPunct="1">
              <a:lnSpc>
                <a:spcPct val="80000"/>
              </a:lnSpc>
              <a:buFontTx/>
              <a:buNone/>
            </a:pPr>
            <a:r>
              <a:rPr lang="en-US" dirty="0" smtClean="0"/>
              <a:t> &lt;/html&gt;</a:t>
            </a:r>
          </a:p>
        </p:txBody>
      </p:sp>
      <p:sp>
        <p:nvSpPr>
          <p:cNvPr id="3" name="TextBox 2"/>
          <p:cNvSpPr txBox="1"/>
          <p:nvPr/>
        </p:nvSpPr>
        <p:spPr>
          <a:xfrm>
            <a:off x="4343401" y="1600200"/>
            <a:ext cx="4648199" cy="2585323"/>
          </a:xfrm>
          <a:prstGeom prst="rect">
            <a:avLst/>
          </a:prstGeom>
          <a:noFill/>
        </p:spPr>
        <p:txBody>
          <a:bodyPr wrap="square" rtlCol="0">
            <a:spAutoFit/>
          </a:bodyPr>
          <a:lstStyle/>
          <a:p>
            <a:pPr marL="381000" indent="-381000" eaLnBrk="1" hangingPunct="1">
              <a:lnSpc>
                <a:spcPct val="80000"/>
              </a:lnSpc>
              <a:buFontTx/>
              <a:buNone/>
            </a:pPr>
            <a:r>
              <a:rPr lang="en-US" sz="2000" b="1" dirty="0">
                <a:solidFill>
                  <a:srgbClr val="00B0F0"/>
                </a:solidFill>
                <a:latin typeface="+mn-lt"/>
              </a:rPr>
              <a:t>$mood is set to "sad". $mood </a:t>
            </a:r>
            <a:r>
              <a:rPr lang="en-US" sz="2000" b="1" dirty="0" smtClean="0">
                <a:solidFill>
                  <a:srgbClr val="00B0F0"/>
                </a:solidFill>
                <a:latin typeface="+mn-lt"/>
              </a:rPr>
              <a:t>is tested </a:t>
            </a:r>
            <a:r>
              <a:rPr lang="en-US" sz="2000" b="1" dirty="0">
                <a:solidFill>
                  <a:srgbClr val="00B0F0"/>
                </a:solidFill>
                <a:latin typeface="+mn-lt"/>
              </a:rPr>
              <a:t>for equivalence to the string "happy". Because this test returns false, the result of the third of the three expressions is returned. The ternary operator can be difficult to read but is useful if you are dealing with only</a:t>
            </a:r>
          </a:p>
          <a:p>
            <a:pPr marL="381000" indent="-381000" eaLnBrk="1" hangingPunct="1">
              <a:lnSpc>
                <a:spcPct val="80000"/>
              </a:lnSpc>
              <a:buFontTx/>
              <a:buNone/>
            </a:pPr>
            <a:r>
              <a:rPr lang="en-US" sz="2000" b="1" dirty="0">
                <a:solidFill>
                  <a:srgbClr val="00B0F0"/>
                </a:solidFill>
                <a:latin typeface="+mn-lt"/>
              </a:rPr>
              <a:t>two alternatives and like to write compact code.</a:t>
            </a:r>
          </a:p>
          <a:p>
            <a:endParaRPr lang="en-US" dirty="0"/>
          </a:p>
        </p:txBody>
      </p:sp>
      <p:sp>
        <p:nvSpPr>
          <p:cNvPr id="5" name="TextBox 3"/>
          <p:cNvSpPr txBox="1">
            <a:spLocks noChangeArrowheads="1"/>
          </p:cNvSpPr>
          <p:nvPr/>
        </p:nvSpPr>
        <p:spPr bwMode="auto">
          <a:xfrm>
            <a:off x="7480935"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91934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lnSpcReduction="10000"/>
          </a:bodyPr>
          <a:lstStyle/>
          <a:p>
            <a:pPr marL="119062" indent="0">
              <a:buNone/>
            </a:pPr>
            <a:r>
              <a:rPr lang="en-US" b="1" dirty="0">
                <a:solidFill>
                  <a:srgbClr val="000000"/>
                </a:solidFill>
                <a:cs typeface="Arial" charset="0"/>
              </a:rPr>
              <a:t>&lt;html&gt;</a:t>
            </a:r>
            <a:br>
              <a:rPr lang="en-US" b="1" dirty="0">
                <a:solidFill>
                  <a:srgbClr val="000000"/>
                </a:solidFill>
                <a:cs typeface="Arial" charset="0"/>
              </a:rPr>
            </a:br>
            <a:r>
              <a:rPr lang="en-US" b="1" dirty="0">
                <a:solidFill>
                  <a:srgbClr val="000000"/>
                </a:solidFill>
                <a:cs typeface="Arial" charset="0"/>
              </a:rPr>
              <a:t>&lt;body&gt;</a:t>
            </a:r>
            <a:br>
              <a:rPr lang="en-US" b="1" dirty="0">
                <a:solidFill>
                  <a:srgbClr val="000000"/>
                </a:solidFill>
                <a:cs typeface="Arial" charset="0"/>
              </a:rPr>
            </a:br>
            <a:r>
              <a:rPr lang="en-US" b="1" dirty="0">
                <a:solidFill>
                  <a:srgbClr val="000000"/>
                </a:solidFill>
                <a:cs typeface="Arial" charset="0"/>
              </a:rPr>
              <a:t>         </a:t>
            </a:r>
            <a:r>
              <a:rPr lang="en-US" b="1" dirty="0">
                <a:solidFill>
                  <a:srgbClr val="FF0000"/>
                </a:solidFill>
                <a:cs typeface="Arial" charset="0"/>
              </a:rPr>
              <a:t>&lt;?</a:t>
            </a:r>
            <a:r>
              <a:rPr lang="en-US" b="1" dirty="0" err="1">
                <a:solidFill>
                  <a:srgbClr val="FF0000"/>
                </a:solidFill>
                <a:cs typeface="Arial" charset="0"/>
              </a:rPr>
              <a:t>php</a:t>
            </a:r>
            <a:r>
              <a:rPr lang="en-US" b="1" dirty="0">
                <a:solidFill>
                  <a:srgbClr val="000000"/>
                </a:solidFill>
                <a:cs typeface="Arial" charset="0"/>
              </a:rPr>
              <a:t/>
            </a:r>
            <a:br>
              <a:rPr lang="en-US" b="1" dirty="0">
                <a:solidFill>
                  <a:srgbClr val="000000"/>
                </a:solidFill>
                <a:cs typeface="Arial" charset="0"/>
              </a:rPr>
            </a:br>
            <a:r>
              <a:rPr lang="en-US" b="1" dirty="0">
                <a:solidFill>
                  <a:srgbClr val="000000"/>
                </a:solidFill>
                <a:cs typeface="Arial" charset="0"/>
              </a:rPr>
              <a:t>	$d=date("D");</a:t>
            </a:r>
            <a:br>
              <a:rPr lang="en-US" b="1" dirty="0">
                <a:solidFill>
                  <a:srgbClr val="000000"/>
                </a:solidFill>
                <a:cs typeface="Arial" charset="0"/>
              </a:rPr>
            </a:br>
            <a:r>
              <a:rPr lang="en-US" b="1" dirty="0">
                <a:solidFill>
                  <a:srgbClr val="000000"/>
                </a:solidFill>
                <a:cs typeface="Arial" charset="0"/>
              </a:rPr>
              <a:t>	if ($d=="Fri") echo "Have a nice weekend!";</a:t>
            </a:r>
            <a:br>
              <a:rPr lang="en-US" b="1" dirty="0">
                <a:solidFill>
                  <a:srgbClr val="000000"/>
                </a:solidFill>
                <a:cs typeface="Arial" charset="0"/>
              </a:rPr>
            </a:br>
            <a:r>
              <a:rPr lang="en-US" b="1" dirty="0">
                <a:solidFill>
                  <a:srgbClr val="000000"/>
                </a:solidFill>
                <a:cs typeface="Arial" charset="0"/>
              </a:rPr>
              <a:t>         </a:t>
            </a:r>
            <a:r>
              <a:rPr lang="en-US" b="1" dirty="0">
                <a:solidFill>
                  <a:srgbClr val="FF0000"/>
                </a:solidFill>
                <a:cs typeface="Arial" charset="0"/>
              </a:rPr>
              <a:t>?&gt;</a:t>
            </a:r>
            <a:r>
              <a:rPr lang="en-US" b="1" dirty="0">
                <a:solidFill>
                  <a:srgbClr val="000000"/>
                </a:solidFill>
                <a:cs typeface="Arial" charset="0"/>
              </a:rPr>
              <a:t/>
            </a:r>
            <a:br>
              <a:rPr lang="en-US" b="1" dirty="0">
                <a:solidFill>
                  <a:srgbClr val="000000"/>
                </a:solidFill>
                <a:cs typeface="Arial" charset="0"/>
              </a:rPr>
            </a:br>
            <a:r>
              <a:rPr lang="en-US" b="1" dirty="0">
                <a:solidFill>
                  <a:srgbClr val="000000"/>
                </a:solidFill>
                <a:cs typeface="Arial" charset="0"/>
              </a:rPr>
              <a:t>&lt;/body&gt;</a:t>
            </a:r>
            <a:br>
              <a:rPr lang="en-US" b="1" dirty="0">
                <a:solidFill>
                  <a:srgbClr val="000000"/>
                </a:solidFill>
                <a:cs typeface="Arial" charset="0"/>
              </a:rPr>
            </a:br>
            <a:r>
              <a:rPr lang="en-US" b="1" dirty="0">
                <a:solidFill>
                  <a:srgbClr val="000000"/>
                </a:solidFill>
                <a:cs typeface="Arial" charset="0"/>
              </a:rPr>
              <a:t>&lt;/html&gt; </a:t>
            </a:r>
          </a:p>
          <a:p>
            <a:endParaRPr lang="en-US" dirty="0"/>
          </a:p>
        </p:txBody>
      </p:sp>
      <p:sp>
        <p:nvSpPr>
          <p:cNvPr id="4" name="TextBox 3"/>
          <p:cNvSpPr txBox="1">
            <a:spLocks noChangeArrowheads="1"/>
          </p:cNvSpPr>
          <p:nvPr/>
        </p:nvSpPr>
        <p:spPr bwMode="auto">
          <a:xfrm>
            <a:off x="7480935"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750645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The if …else Statement</a:t>
            </a:r>
            <a:endParaRPr lang="en-US" dirty="0"/>
          </a:p>
        </p:txBody>
      </p:sp>
      <p:sp>
        <p:nvSpPr>
          <p:cNvPr id="31747" name="Content Placeholder 2"/>
          <p:cNvSpPr>
            <a:spLocks noGrp="1"/>
          </p:cNvSpPr>
          <p:nvPr>
            <p:ph idx="1"/>
          </p:nvPr>
        </p:nvSpPr>
        <p:spPr/>
        <p:txBody>
          <a:bodyPr/>
          <a:lstStyle/>
          <a:p>
            <a:pPr eaLnBrk="1" hangingPunct="1"/>
            <a:r>
              <a:rPr lang="en-US" b="1" dirty="0" smtClean="0"/>
              <a:t>Syntax</a:t>
            </a:r>
          </a:p>
          <a:p>
            <a:pPr eaLnBrk="1" hangingPunct="1"/>
            <a:endParaRPr lang="en-US" b="1" dirty="0" smtClean="0"/>
          </a:p>
          <a:p>
            <a:pPr eaLnBrk="1" hangingPunct="1">
              <a:buFont typeface="Wingdings 2" pitchFamily="18" charset="2"/>
              <a:buNone/>
            </a:pPr>
            <a:endParaRPr lang="en-US" dirty="0" smtClean="0"/>
          </a:p>
          <a:p>
            <a:pPr eaLnBrk="1" hangingPunct="1"/>
            <a:r>
              <a:rPr lang="en-US" dirty="0" smtClean="0"/>
              <a:t>Example</a:t>
            </a:r>
          </a:p>
          <a:p>
            <a:pPr eaLnBrk="1" hangingPunct="1"/>
            <a:endParaRPr lang="en-US" dirty="0" smtClean="0"/>
          </a:p>
          <a:p>
            <a:pPr eaLnBrk="1" hangingPunct="1"/>
            <a:r>
              <a:rPr lang="en-US" dirty="0" smtClean="0"/>
              <a:t>Write PHP coding if it is hot then turn on the air conditioner otherwise turn on heater.</a:t>
            </a:r>
          </a:p>
          <a:p>
            <a:pPr eaLnBrk="1" hangingPunct="1"/>
            <a:endParaRPr lang="en-US" dirty="0" smtClean="0"/>
          </a:p>
        </p:txBody>
      </p:sp>
      <p:sp>
        <p:nvSpPr>
          <p:cNvPr id="4" name="Rectangle 3"/>
          <p:cNvSpPr/>
          <p:nvPr/>
        </p:nvSpPr>
        <p:spPr>
          <a:xfrm>
            <a:off x="2286000" y="2133600"/>
            <a:ext cx="6248400" cy="1219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defRPr/>
            </a:pPr>
            <a:r>
              <a:rPr lang="en-US" dirty="0"/>
              <a:t>if (</a:t>
            </a:r>
            <a:r>
              <a:rPr lang="en-US" i="1" dirty="0"/>
              <a:t>condition</a:t>
            </a:r>
            <a:r>
              <a:rPr lang="en-US" dirty="0"/>
              <a:t>)</a:t>
            </a:r>
            <a:br>
              <a:rPr lang="en-US" dirty="0"/>
            </a:br>
            <a:r>
              <a:rPr lang="en-US" dirty="0"/>
              <a:t>  </a:t>
            </a:r>
            <a:r>
              <a:rPr lang="en-US" i="1" dirty="0"/>
              <a:t>code to be executed if condition is true;</a:t>
            </a:r>
            <a:r>
              <a:rPr lang="en-US" dirty="0"/>
              <a:t/>
            </a:r>
            <a:br>
              <a:rPr lang="en-US" dirty="0"/>
            </a:br>
            <a:r>
              <a:rPr lang="en-US" dirty="0"/>
              <a:t>else</a:t>
            </a:r>
            <a:br>
              <a:rPr lang="en-US" dirty="0"/>
            </a:br>
            <a:r>
              <a:rPr lang="en-US" dirty="0"/>
              <a:t>  </a:t>
            </a:r>
            <a:r>
              <a:rPr lang="en-US" i="1" dirty="0"/>
              <a:t>code to be executed if condition is false;</a:t>
            </a:r>
            <a:r>
              <a:rPr lang="en-US" dirty="0"/>
              <a:t> </a:t>
            </a:r>
          </a:p>
        </p:txBody>
      </p:sp>
      <p:sp>
        <p:nvSpPr>
          <p:cNvPr id="5" name="TextBox 3"/>
          <p:cNvSpPr txBox="1">
            <a:spLocks noChangeArrowheads="1"/>
          </p:cNvSpPr>
          <p:nvPr/>
        </p:nvSpPr>
        <p:spPr bwMode="auto">
          <a:xfrm>
            <a:off x="7480935"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457200" y="1524000"/>
            <a:ext cx="8229600" cy="4625975"/>
          </a:xfrm>
        </p:spPr>
        <p:txBody>
          <a:bodyPr>
            <a:normAutofit fontScale="92500" lnSpcReduction="10000"/>
          </a:bodyPr>
          <a:lstStyle/>
          <a:p>
            <a:pPr marL="119062" indent="0">
              <a:buNone/>
              <a:defRPr/>
            </a:pPr>
            <a:r>
              <a:rPr lang="en-US" sz="2800" b="1" dirty="0">
                <a:solidFill>
                  <a:srgbClr val="000000"/>
                </a:solidFill>
                <a:cs typeface="Arial" charset="0"/>
              </a:rPr>
              <a:t>&lt;html&gt;</a:t>
            </a:r>
            <a:br>
              <a:rPr lang="en-US" sz="2800" b="1" dirty="0">
                <a:solidFill>
                  <a:srgbClr val="000000"/>
                </a:solidFill>
                <a:cs typeface="Arial" charset="0"/>
              </a:rPr>
            </a:br>
            <a:r>
              <a:rPr lang="en-US" sz="2800" b="1" dirty="0">
                <a:solidFill>
                  <a:srgbClr val="000000"/>
                </a:solidFill>
                <a:cs typeface="Arial" charset="0"/>
              </a:rPr>
              <a:t>&lt;body&gt;</a:t>
            </a:r>
            <a:br>
              <a:rPr lang="en-US" sz="2800" b="1" dirty="0">
                <a:solidFill>
                  <a:srgbClr val="000000"/>
                </a:solidFill>
                <a:cs typeface="Arial" charset="0"/>
              </a:rPr>
            </a:br>
            <a:r>
              <a:rPr lang="en-US" sz="2800" b="1" dirty="0">
                <a:solidFill>
                  <a:srgbClr val="000000"/>
                </a:solidFill>
                <a:cs typeface="Arial" charset="0"/>
              </a:rPr>
              <a:t>         </a:t>
            </a:r>
            <a:r>
              <a:rPr lang="en-US" sz="2800" b="1" dirty="0">
                <a:solidFill>
                  <a:srgbClr val="FF0000"/>
                </a:solidFill>
                <a:cs typeface="Arial" charset="0"/>
              </a:rPr>
              <a:t>&lt;?</a:t>
            </a:r>
            <a:r>
              <a:rPr lang="en-US" sz="2800" b="1" dirty="0" err="1">
                <a:solidFill>
                  <a:srgbClr val="FF0000"/>
                </a:solidFill>
                <a:cs typeface="Arial" charset="0"/>
              </a:rPr>
              <a:t>php</a:t>
            </a:r>
            <a:r>
              <a:rPr lang="en-US" sz="2800" b="1" dirty="0">
                <a:solidFill>
                  <a:srgbClr val="000000"/>
                </a:solidFill>
                <a:cs typeface="Arial" charset="0"/>
              </a:rPr>
              <a:t/>
            </a:r>
            <a:br>
              <a:rPr lang="en-US" sz="2800" b="1" dirty="0">
                <a:solidFill>
                  <a:srgbClr val="000000"/>
                </a:solidFill>
                <a:cs typeface="Arial" charset="0"/>
              </a:rPr>
            </a:br>
            <a:r>
              <a:rPr lang="en-US" sz="2800" b="1" dirty="0">
                <a:solidFill>
                  <a:srgbClr val="000000"/>
                </a:solidFill>
                <a:cs typeface="Arial" charset="0"/>
              </a:rPr>
              <a:t>	if ($a==“hot") {</a:t>
            </a:r>
          </a:p>
          <a:p>
            <a:pPr marL="119062" indent="0">
              <a:buNone/>
              <a:defRPr/>
            </a:pPr>
            <a:r>
              <a:rPr lang="en-US" sz="2800" b="1" dirty="0">
                <a:solidFill>
                  <a:srgbClr val="000000"/>
                </a:solidFill>
                <a:cs typeface="Arial" charset="0"/>
              </a:rPr>
              <a:t>	       echo “Turn on air-conditioner";</a:t>
            </a:r>
          </a:p>
          <a:p>
            <a:pPr marL="119062" indent="0">
              <a:buNone/>
              <a:defRPr/>
            </a:pPr>
            <a:r>
              <a:rPr lang="en-US" sz="2800" b="1" dirty="0">
                <a:solidFill>
                  <a:srgbClr val="000000"/>
                </a:solidFill>
                <a:cs typeface="Arial" charset="0"/>
              </a:rPr>
              <a:t>	} </a:t>
            </a:r>
          </a:p>
          <a:p>
            <a:pPr marL="119062" indent="0">
              <a:buNone/>
              <a:defRPr/>
            </a:pPr>
            <a:r>
              <a:rPr lang="en-US" sz="2800" b="1" dirty="0">
                <a:solidFill>
                  <a:srgbClr val="000000"/>
                </a:solidFill>
                <a:cs typeface="Arial" charset="0"/>
              </a:rPr>
              <a:t>	else  {</a:t>
            </a:r>
          </a:p>
          <a:p>
            <a:pPr marL="119062" indent="0">
              <a:buNone/>
              <a:defRPr/>
            </a:pPr>
            <a:r>
              <a:rPr lang="en-US" sz="2800" b="1" dirty="0">
                <a:solidFill>
                  <a:srgbClr val="000000"/>
                </a:solidFill>
                <a:cs typeface="Arial" charset="0"/>
              </a:rPr>
              <a:t>	      echo “Turn on heater”; }</a:t>
            </a:r>
          </a:p>
          <a:p>
            <a:pPr marL="119062" indent="0">
              <a:buNone/>
              <a:defRPr/>
            </a:pPr>
            <a:r>
              <a:rPr lang="en-US" sz="2800" b="1" dirty="0">
                <a:solidFill>
                  <a:srgbClr val="000000"/>
                </a:solidFill>
                <a:cs typeface="Arial" charset="0"/>
              </a:rPr>
              <a:t>         </a:t>
            </a:r>
            <a:r>
              <a:rPr lang="en-US" sz="2800" b="1" dirty="0">
                <a:solidFill>
                  <a:srgbClr val="FF0000"/>
                </a:solidFill>
                <a:cs typeface="Arial" charset="0"/>
              </a:rPr>
              <a:t>?&gt;</a:t>
            </a:r>
            <a:r>
              <a:rPr lang="en-US" sz="2800" b="1" dirty="0">
                <a:solidFill>
                  <a:srgbClr val="000000"/>
                </a:solidFill>
                <a:cs typeface="Arial" charset="0"/>
              </a:rPr>
              <a:t/>
            </a:r>
            <a:br>
              <a:rPr lang="en-US" sz="2800" b="1" dirty="0">
                <a:solidFill>
                  <a:srgbClr val="000000"/>
                </a:solidFill>
                <a:cs typeface="Arial" charset="0"/>
              </a:rPr>
            </a:br>
            <a:r>
              <a:rPr lang="en-US" sz="2800" b="1" dirty="0">
                <a:solidFill>
                  <a:srgbClr val="000000"/>
                </a:solidFill>
                <a:cs typeface="Arial" charset="0"/>
              </a:rPr>
              <a:t>&lt;/body&gt;</a:t>
            </a:r>
            <a:br>
              <a:rPr lang="en-US" sz="2800" b="1" dirty="0">
                <a:solidFill>
                  <a:srgbClr val="000000"/>
                </a:solidFill>
                <a:cs typeface="Arial" charset="0"/>
              </a:rPr>
            </a:br>
            <a:r>
              <a:rPr lang="en-US" sz="2800" b="1" dirty="0">
                <a:solidFill>
                  <a:srgbClr val="000000"/>
                </a:solidFill>
                <a:cs typeface="Arial" charset="0"/>
              </a:rPr>
              <a:t>&lt;/html&gt; </a:t>
            </a:r>
          </a:p>
          <a:p>
            <a:endParaRPr lang="en-US" dirty="0"/>
          </a:p>
        </p:txBody>
      </p:sp>
      <p:sp>
        <p:nvSpPr>
          <p:cNvPr id="4" name="TextBox 3"/>
          <p:cNvSpPr txBox="1">
            <a:spLocks noChangeArrowheads="1"/>
          </p:cNvSpPr>
          <p:nvPr/>
        </p:nvSpPr>
        <p:spPr bwMode="auto">
          <a:xfrm>
            <a:off x="7480935"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715810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The if…else if…else Statement</a:t>
            </a:r>
            <a:endParaRPr lang="en-US" dirty="0"/>
          </a:p>
        </p:txBody>
      </p:sp>
      <p:sp>
        <p:nvSpPr>
          <p:cNvPr id="32771" name="Content Placeholder 2"/>
          <p:cNvSpPr>
            <a:spLocks noGrp="1"/>
          </p:cNvSpPr>
          <p:nvPr>
            <p:ph idx="1"/>
          </p:nvPr>
        </p:nvSpPr>
        <p:spPr/>
        <p:txBody>
          <a:bodyPr>
            <a:normAutofit fontScale="92500"/>
          </a:bodyPr>
          <a:lstStyle/>
          <a:p>
            <a:pPr eaLnBrk="1" hangingPunct="1"/>
            <a:r>
              <a:rPr lang="en-US" b="1" dirty="0" smtClean="0"/>
              <a:t>Syntax</a:t>
            </a:r>
          </a:p>
          <a:p>
            <a:pPr eaLnBrk="1" hangingPunct="1"/>
            <a:endParaRPr lang="en-US" b="1" dirty="0" smtClean="0"/>
          </a:p>
          <a:p>
            <a:pPr eaLnBrk="1" hangingPunct="1"/>
            <a:endParaRPr lang="en-US" b="1" dirty="0" smtClean="0"/>
          </a:p>
          <a:p>
            <a:pPr eaLnBrk="1" hangingPunct="1"/>
            <a:endParaRPr lang="en-US" b="1" dirty="0" smtClean="0"/>
          </a:p>
          <a:p>
            <a:pPr eaLnBrk="1" hangingPunct="1"/>
            <a:endParaRPr lang="en-US" b="1" dirty="0" smtClean="0"/>
          </a:p>
          <a:p>
            <a:pPr eaLnBrk="1" hangingPunct="1"/>
            <a:r>
              <a:rPr lang="en-US" dirty="0" smtClean="0"/>
              <a:t>Write PHP coding if it is hot then turn on the air conditioner, for warm weather give a message Enjoy the weather otherwise turn on heater.</a:t>
            </a:r>
          </a:p>
          <a:p>
            <a:pPr eaLnBrk="1" hangingPunct="1"/>
            <a:endParaRPr lang="en-US" dirty="0" smtClean="0"/>
          </a:p>
        </p:txBody>
      </p:sp>
      <p:sp>
        <p:nvSpPr>
          <p:cNvPr id="4" name="Rectangle 3"/>
          <p:cNvSpPr/>
          <p:nvPr/>
        </p:nvSpPr>
        <p:spPr>
          <a:xfrm>
            <a:off x="2286000" y="1981200"/>
            <a:ext cx="6248400" cy="22098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defRPr/>
            </a:pPr>
            <a:r>
              <a:rPr lang="en-US" dirty="0">
                <a:solidFill>
                  <a:srgbClr val="FF0000"/>
                </a:solidFill>
              </a:rPr>
              <a:t>if</a:t>
            </a:r>
            <a:r>
              <a:rPr lang="en-US" dirty="0"/>
              <a:t> (</a:t>
            </a:r>
            <a:r>
              <a:rPr lang="en-US" i="1" dirty="0"/>
              <a:t>condition</a:t>
            </a:r>
            <a:r>
              <a:rPr lang="en-US" dirty="0"/>
              <a:t>)</a:t>
            </a:r>
            <a:br>
              <a:rPr lang="en-US" dirty="0"/>
            </a:br>
            <a:r>
              <a:rPr lang="en-US" dirty="0"/>
              <a:t>  </a:t>
            </a:r>
            <a:r>
              <a:rPr lang="en-US" i="1" dirty="0"/>
              <a:t>code to be executed if condition is true;</a:t>
            </a:r>
            <a:r>
              <a:rPr lang="en-US" dirty="0"/>
              <a:t/>
            </a:r>
            <a:br>
              <a:rPr lang="en-US" dirty="0"/>
            </a:br>
            <a:r>
              <a:rPr lang="en-US" dirty="0">
                <a:solidFill>
                  <a:srgbClr val="FF0000"/>
                </a:solidFill>
              </a:rPr>
              <a:t>else if</a:t>
            </a:r>
            <a:r>
              <a:rPr lang="en-US" dirty="0"/>
              <a:t> (</a:t>
            </a:r>
            <a:r>
              <a:rPr lang="en-US" i="1" dirty="0"/>
              <a:t>condition</a:t>
            </a:r>
            <a:r>
              <a:rPr lang="en-US" dirty="0"/>
              <a:t>)</a:t>
            </a:r>
            <a:br>
              <a:rPr lang="en-US" dirty="0"/>
            </a:br>
            <a:r>
              <a:rPr lang="en-US" dirty="0"/>
              <a:t>  </a:t>
            </a:r>
            <a:r>
              <a:rPr lang="en-US" i="1" dirty="0"/>
              <a:t>code to be executed if condition is true;</a:t>
            </a:r>
            <a:br>
              <a:rPr lang="en-US" i="1" dirty="0"/>
            </a:br>
            <a:r>
              <a:rPr lang="en-US" dirty="0">
                <a:solidFill>
                  <a:srgbClr val="FF0000"/>
                </a:solidFill>
              </a:rPr>
              <a:t>else</a:t>
            </a:r>
            <a:r>
              <a:rPr lang="en-US" dirty="0"/>
              <a:t/>
            </a:r>
            <a:br>
              <a:rPr lang="en-US" dirty="0"/>
            </a:br>
            <a:r>
              <a:rPr lang="en-US" dirty="0"/>
              <a:t>  </a:t>
            </a:r>
            <a:r>
              <a:rPr lang="en-US" i="1" dirty="0"/>
              <a:t>code to be executed if condition is false;</a:t>
            </a:r>
            <a:r>
              <a:rPr lang="en-US" dirty="0"/>
              <a:t> </a:t>
            </a:r>
          </a:p>
        </p:txBody>
      </p:sp>
      <p:sp>
        <p:nvSpPr>
          <p:cNvPr id="5" name="TextBox 3"/>
          <p:cNvSpPr txBox="1">
            <a:spLocks noChangeArrowheads="1"/>
          </p:cNvSpPr>
          <p:nvPr/>
        </p:nvSpPr>
        <p:spPr bwMode="auto">
          <a:xfrm>
            <a:off x="7480935"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457200" y="1676400"/>
            <a:ext cx="8229600" cy="4953000"/>
          </a:xfrm>
        </p:spPr>
        <p:txBody>
          <a:bodyPr>
            <a:normAutofit fontScale="77500" lnSpcReduction="20000"/>
          </a:bodyPr>
          <a:lstStyle/>
          <a:p>
            <a:pPr marL="119062" indent="0">
              <a:buNone/>
              <a:defRPr/>
            </a:pPr>
            <a:r>
              <a:rPr lang="en-US" sz="2600" b="1" dirty="0">
                <a:solidFill>
                  <a:srgbClr val="000000"/>
                </a:solidFill>
                <a:cs typeface="Arial" charset="0"/>
              </a:rPr>
              <a:t>&lt;html&gt;</a:t>
            </a:r>
            <a:br>
              <a:rPr lang="en-US" sz="2600" b="1" dirty="0">
                <a:solidFill>
                  <a:srgbClr val="000000"/>
                </a:solidFill>
                <a:cs typeface="Arial" charset="0"/>
              </a:rPr>
            </a:br>
            <a:r>
              <a:rPr lang="en-US" sz="2600" b="1" dirty="0">
                <a:solidFill>
                  <a:srgbClr val="000000"/>
                </a:solidFill>
                <a:cs typeface="Arial" charset="0"/>
              </a:rPr>
              <a:t>&lt;body&gt;</a:t>
            </a:r>
            <a:br>
              <a:rPr lang="en-US" sz="2600" b="1" dirty="0">
                <a:solidFill>
                  <a:srgbClr val="000000"/>
                </a:solidFill>
                <a:cs typeface="Arial" charset="0"/>
              </a:rPr>
            </a:br>
            <a:r>
              <a:rPr lang="en-US" sz="2600" b="1" dirty="0">
                <a:solidFill>
                  <a:srgbClr val="000000"/>
                </a:solidFill>
                <a:cs typeface="Arial" charset="0"/>
              </a:rPr>
              <a:t>         </a:t>
            </a:r>
            <a:r>
              <a:rPr lang="en-US" sz="2600" b="1" dirty="0">
                <a:solidFill>
                  <a:srgbClr val="FF0000"/>
                </a:solidFill>
                <a:cs typeface="Arial" charset="0"/>
              </a:rPr>
              <a:t>&lt;?</a:t>
            </a:r>
            <a:r>
              <a:rPr lang="en-US" sz="2600" b="1" dirty="0" err="1" smtClean="0">
                <a:solidFill>
                  <a:srgbClr val="FF0000"/>
                </a:solidFill>
                <a:cs typeface="Arial" charset="0"/>
              </a:rPr>
              <a:t>php</a:t>
            </a:r>
            <a:endParaRPr lang="en-US" sz="2600" b="1" dirty="0" smtClean="0">
              <a:solidFill>
                <a:srgbClr val="FF0000"/>
              </a:solidFill>
              <a:cs typeface="Arial" charset="0"/>
            </a:endParaRPr>
          </a:p>
          <a:p>
            <a:pPr marL="119062" indent="0">
              <a:buNone/>
              <a:defRPr/>
            </a:pPr>
            <a:r>
              <a:rPr lang="en-US" sz="2600" b="1" dirty="0">
                <a:solidFill>
                  <a:srgbClr val="000000"/>
                </a:solidFill>
                <a:cs typeface="Arial" charset="0"/>
              </a:rPr>
              <a:t/>
            </a:r>
            <a:br>
              <a:rPr lang="en-US" sz="2600" b="1" dirty="0">
                <a:solidFill>
                  <a:srgbClr val="000000"/>
                </a:solidFill>
                <a:cs typeface="Arial" charset="0"/>
              </a:rPr>
            </a:br>
            <a:r>
              <a:rPr lang="en-US" sz="2600" b="1" dirty="0">
                <a:solidFill>
                  <a:srgbClr val="000000"/>
                </a:solidFill>
                <a:cs typeface="Arial" charset="0"/>
              </a:rPr>
              <a:t>	if ($a==“hot") {</a:t>
            </a:r>
          </a:p>
          <a:p>
            <a:pPr marL="119062" indent="0">
              <a:buNone/>
              <a:defRPr/>
            </a:pPr>
            <a:r>
              <a:rPr lang="en-US" sz="2600" b="1" dirty="0">
                <a:solidFill>
                  <a:srgbClr val="000000"/>
                </a:solidFill>
                <a:cs typeface="Arial" charset="0"/>
              </a:rPr>
              <a:t>	       echo “Turn on air-conditioner";</a:t>
            </a:r>
          </a:p>
          <a:p>
            <a:pPr marL="119062" indent="0">
              <a:buNone/>
              <a:defRPr/>
            </a:pPr>
            <a:r>
              <a:rPr lang="en-US" sz="2600" b="1" dirty="0">
                <a:solidFill>
                  <a:srgbClr val="000000"/>
                </a:solidFill>
                <a:cs typeface="Arial" charset="0"/>
              </a:rPr>
              <a:t>	} </a:t>
            </a:r>
          </a:p>
          <a:p>
            <a:pPr marL="119062" indent="0">
              <a:buNone/>
              <a:defRPr/>
            </a:pPr>
            <a:r>
              <a:rPr lang="en-US" sz="2600" b="1" dirty="0">
                <a:solidFill>
                  <a:srgbClr val="000000"/>
                </a:solidFill>
                <a:cs typeface="Arial" charset="0"/>
              </a:rPr>
              <a:t>	if  else ($a==“warm”) {</a:t>
            </a:r>
          </a:p>
          <a:p>
            <a:pPr marL="119062" indent="0">
              <a:buNone/>
              <a:defRPr/>
            </a:pPr>
            <a:r>
              <a:rPr lang="en-US" sz="2600" b="1" dirty="0">
                <a:solidFill>
                  <a:srgbClr val="000000"/>
                </a:solidFill>
                <a:cs typeface="Arial" charset="0"/>
              </a:rPr>
              <a:t>	      echo “Enjoy the weather”;</a:t>
            </a:r>
          </a:p>
          <a:p>
            <a:pPr marL="119062" indent="0">
              <a:buNone/>
              <a:defRPr/>
            </a:pPr>
            <a:r>
              <a:rPr lang="en-US" sz="2600" b="1" dirty="0">
                <a:solidFill>
                  <a:srgbClr val="000000"/>
                </a:solidFill>
                <a:cs typeface="Arial" charset="0"/>
              </a:rPr>
              <a:t>	}</a:t>
            </a:r>
          </a:p>
          <a:p>
            <a:pPr marL="119062" indent="0">
              <a:buNone/>
              <a:defRPr/>
            </a:pPr>
            <a:r>
              <a:rPr lang="en-US" sz="2600" b="1" dirty="0">
                <a:solidFill>
                  <a:srgbClr val="000000"/>
                </a:solidFill>
                <a:cs typeface="Arial" charset="0"/>
              </a:rPr>
              <a:t>	else  {</a:t>
            </a:r>
          </a:p>
          <a:p>
            <a:pPr marL="119062" indent="0">
              <a:buNone/>
              <a:defRPr/>
            </a:pPr>
            <a:r>
              <a:rPr lang="en-US" sz="2600" b="1" dirty="0">
                <a:solidFill>
                  <a:srgbClr val="000000"/>
                </a:solidFill>
                <a:cs typeface="Arial" charset="0"/>
              </a:rPr>
              <a:t>	      echo “Turn on heater”;</a:t>
            </a:r>
            <a:br>
              <a:rPr lang="en-US" sz="2600" b="1" dirty="0">
                <a:solidFill>
                  <a:srgbClr val="000000"/>
                </a:solidFill>
                <a:cs typeface="Arial" charset="0"/>
              </a:rPr>
            </a:br>
            <a:r>
              <a:rPr lang="en-US" sz="2600" b="1" dirty="0">
                <a:solidFill>
                  <a:srgbClr val="000000"/>
                </a:solidFill>
                <a:cs typeface="Arial" charset="0"/>
              </a:rPr>
              <a:t>	}</a:t>
            </a:r>
          </a:p>
          <a:p>
            <a:pPr marL="119062" indent="0">
              <a:buNone/>
              <a:defRPr/>
            </a:pPr>
            <a:r>
              <a:rPr lang="en-US" sz="2600" b="1" dirty="0">
                <a:solidFill>
                  <a:srgbClr val="000000"/>
                </a:solidFill>
                <a:cs typeface="Arial" charset="0"/>
              </a:rPr>
              <a:t>         </a:t>
            </a:r>
            <a:r>
              <a:rPr lang="en-US" sz="2600" b="1" dirty="0">
                <a:solidFill>
                  <a:srgbClr val="FF0000"/>
                </a:solidFill>
                <a:cs typeface="Arial" charset="0"/>
              </a:rPr>
              <a:t>?&gt;</a:t>
            </a:r>
            <a:r>
              <a:rPr lang="en-US" sz="2600" b="1" dirty="0">
                <a:solidFill>
                  <a:srgbClr val="000000"/>
                </a:solidFill>
                <a:cs typeface="Arial" charset="0"/>
              </a:rPr>
              <a:t/>
            </a:r>
            <a:br>
              <a:rPr lang="en-US" sz="2600" b="1" dirty="0">
                <a:solidFill>
                  <a:srgbClr val="000000"/>
                </a:solidFill>
                <a:cs typeface="Arial" charset="0"/>
              </a:rPr>
            </a:br>
            <a:r>
              <a:rPr lang="en-US" sz="2600" b="1" dirty="0">
                <a:solidFill>
                  <a:srgbClr val="000000"/>
                </a:solidFill>
                <a:cs typeface="Arial" charset="0"/>
              </a:rPr>
              <a:t>&lt;/body&gt;</a:t>
            </a:r>
            <a:br>
              <a:rPr lang="en-US" sz="2600" b="1" dirty="0">
                <a:solidFill>
                  <a:srgbClr val="000000"/>
                </a:solidFill>
                <a:cs typeface="Arial" charset="0"/>
              </a:rPr>
            </a:br>
            <a:r>
              <a:rPr lang="en-US" sz="2600" b="1" dirty="0">
                <a:solidFill>
                  <a:srgbClr val="000000"/>
                </a:solidFill>
                <a:cs typeface="Arial" charset="0"/>
              </a:rPr>
              <a:t>&lt;/html&gt; </a:t>
            </a:r>
          </a:p>
          <a:p>
            <a:endParaRPr lang="en-US" dirty="0"/>
          </a:p>
        </p:txBody>
      </p:sp>
      <p:sp>
        <p:nvSpPr>
          <p:cNvPr id="4" name="TextBox 3"/>
          <p:cNvSpPr txBox="1">
            <a:spLocks noChangeArrowheads="1"/>
          </p:cNvSpPr>
          <p:nvPr/>
        </p:nvSpPr>
        <p:spPr bwMode="auto">
          <a:xfrm>
            <a:off x="7480935"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165821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smtClean="0"/>
              <a:t>Write a program to show  discount according to number of books.(Number of books =15)</a:t>
            </a:r>
          </a:p>
          <a:p>
            <a:pPr lvl="1"/>
            <a:r>
              <a:rPr lang="en-US" dirty="0" smtClean="0"/>
              <a:t>10&lt;=books&lt;=20   Discount-15%</a:t>
            </a:r>
          </a:p>
          <a:p>
            <a:pPr lvl="1"/>
            <a:r>
              <a:rPr lang="en-US" dirty="0" smtClean="0"/>
              <a:t>20&lt;books&lt;=30   Discount-20%</a:t>
            </a:r>
          </a:p>
          <a:p>
            <a:pPr lvl="1"/>
            <a:r>
              <a:rPr lang="en-US" dirty="0"/>
              <a:t>b</a:t>
            </a:r>
            <a:r>
              <a:rPr lang="en-US" dirty="0" smtClean="0"/>
              <a:t>ooks&gt;30   Discount-30</a:t>
            </a:r>
            <a:r>
              <a:rPr lang="en-US" dirty="0"/>
              <a:t>%</a:t>
            </a:r>
          </a:p>
          <a:p>
            <a:pPr lvl="1"/>
            <a:endParaRPr lang="en-US" dirty="0"/>
          </a:p>
        </p:txBody>
      </p:sp>
      <p:sp>
        <p:nvSpPr>
          <p:cNvPr id="4" name="TextBox 3"/>
          <p:cNvSpPr txBox="1">
            <a:spLocks noChangeArrowheads="1"/>
          </p:cNvSpPr>
          <p:nvPr/>
        </p:nvSpPr>
        <p:spPr bwMode="auto">
          <a:xfrm>
            <a:off x="7480935"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92428565"/>
      </p:ext>
    </p:extLst>
  </p:cSld>
  <p:clrMapOvr>
    <a:masterClrMapping/>
  </p:clrMapOvr>
  <p:timing>
    <p:tnLst>
      <p:par>
        <p:cTn id="1" dur="indefinite" restart="never" nodeType="tmRoot"/>
      </p:par>
    </p:tnLst>
  </p:timing>
</p:sld>
</file>

<file path=ppt/theme/theme1.xml><?xml version="1.0" encoding="utf-8"?>
<a:theme xmlns:a="http://schemas.openxmlformats.org/drawingml/2006/main" name="HNDI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HNDIT</Template>
  <TotalTime>5160</TotalTime>
  <Words>1365</Words>
  <Application>Microsoft Office PowerPoint</Application>
  <PresentationFormat>On-screen Show (4:3)</PresentationFormat>
  <Paragraphs>364</Paragraphs>
  <Slides>33</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Iskoola Pota</vt:lpstr>
      <vt:lpstr>Times New Roman</vt:lpstr>
      <vt:lpstr>Wingdings</vt:lpstr>
      <vt:lpstr>Wingdings 2</vt:lpstr>
      <vt:lpstr>HNDIT</vt:lpstr>
      <vt:lpstr>IT4103   Web Programming</vt:lpstr>
      <vt:lpstr>Conditional Statements</vt:lpstr>
      <vt:lpstr>The if Statement</vt:lpstr>
      <vt:lpstr>Example</vt:lpstr>
      <vt:lpstr>The if …else Statement</vt:lpstr>
      <vt:lpstr>Example</vt:lpstr>
      <vt:lpstr>The if…else if…else Statement</vt:lpstr>
      <vt:lpstr>Example</vt:lpstr>
      <vt:lpstr>Exercise</vt:lpstr>
      <vt:lpstr>Answer</vt:lpstr>
      <vt:lpstr>Exercise</vt:lpstr>
      <vt:lpstr>Answer</vt:lpstr>
      <vt:lpstr>The Switch Statement </vt:lpstr>
      <vt:lpstr>Try</vt:lpstr>
      <vt:lpstr>Exercise</vt:lpstr>
      <vt:lpstr>Answer</vt:lpstr>
      <vt:lpstr>Answer</vt:lpstr>
      <vt:lpstr>PHP Looping Statements</vt:lpstr>
      <vt:lpstr>While Loop</vt:lpstr>
      <vt:lpstr>Answer</vt:lpstr>
      <vt:lpstr>The do… while Statement</vt:lpstr>
      <vt:lpstr>Answer</vt:lpstr>
      <vt:lpstr>For Loop</vt:lpstr>
      <vt:lpstr>Exercise</vt:lpstr>
      <vt:lpstr>Answer</vt:lpstr>
      <vt:lpstr>Try</vt:lpstr>
      <vt:lpstr>Foreach Loop</vt:lpstr>
      <vt:lpstr>Example</vt:lpstr>
      <vt:lpstr>Break and Continue</vt:lpstr>
      <vt:lpstr>Break and Continue</vt:lpstr>
      <vt:lpstr>Using the ? Operator / conditional operator</vt:lpstr>
      <vt:lpstr>Conditional Operator</vt:lpstr>
      <vt:lpstr>Try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Server side programming</dc:title>
  <dc:creator>tfn</dc:creator>
  <cp:lastModifiedBy>HELLO USER™</cp:lastModifiedBy>
  <cp:revision>511</cp:revision>
  <dcterms:created xsi:type="dcterms:W3CDTF">2009-08-27T14:05:17Z</dcterms:created>
  <dcterms:modified xsi:type="dcterms:W3CDTF">2016-09-20T15:13:20Z</dcterms:modified>
</cp:coreProperties>
</file>